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Roboto Slab"/>
      <p:regular r:id="rId39"/>
      <p:bold r:id="rId40"/>
    </p:embeddedFon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AA31ED-9584-4A6A-BBFE-618FFC5C8781}">
  <a:tblStyle styleId="{B0AA31ED-9584-4A6A-BBFE-618FFC5C878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DFFEABE-7E56-479D-8EA2-6069E3C7D6FF}"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Slab-bold.fntdata"/><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Slab-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109534ce9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0109534ce9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0109534ce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0109534ce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109534ce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0109534ce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109534ce9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109534ce9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361531da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361531da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430b0b7c8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430b0b7c8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46a06afb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46a06afb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046a06afb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046a06afb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109534ce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109534ce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109534ce9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0109534ce9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0109534c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0109534c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109534ce9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0109534ce9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0109534ce9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0109534ce9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0109534ce9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0109534ce9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0109534ce9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0109534ce9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0109534ce9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0109534ce9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0109534ce9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0109534ce9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0109534ce9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0109534ce9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0109534ce9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0109534ce9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0109534ce9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0109534ce9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0109534ce9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0109534ce9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0109534ce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0109534ce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0430b0b7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0430b0b7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Total of grants is $677,924.  Funds have been subtracted from the budget that we are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0109534ce9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0109534ce9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0109534ce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0109534ce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0109534ce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0109534ce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0109534ce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0109534ce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0109534ce9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0109534ce9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0109534ce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0109534ce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109534ce9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0109534ce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0109534ce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0109534ce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rgbClr val="B6D7A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0" y="884225"/>
            <a:ext cx="5783400" cy="2015700"/>
          </a:xfrm>
          <a:prstGeom prst="rect">
            <a:avLst/>
          </a:prstGeom>
          <a:solidFill>
            <a:srgbClr val="B6D7A8"/>
          </a:solidFill>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000000"/>
                </a:solidFill>
              </a:rPr>
              <a:t>Ashford School Proposed Budget</a:t>
            </a:r>
            <a:endParaRPr>
              <a:solidFill>
                <a:srgbClr val="000000"/>
              </a:solidFill>
            </a:endParaRPr>
          </a:p>
          <a:p>
            <a:pPr indent="0" lvl="0" marL="0" rtl="0" algn="ctr">
              <a:spcBef>
                <a:spcPts val="0"/>
              </a:spcBef>
              <a:spcAft>
                <a:spcPts val="0"/>
              </a:spcAft>
              <a:buNone/>
            </a:pPr>
            <a:r>
              <a:rPr lang="en">
                <a:solidFill>
                  <a:srgbClr val="000000"/>
                </a:solidFill>
              </a:rPr>
              <a:t>2023/2024</a:t>
            </a:r>
            <a:endParaRPr>
              <a:solidFill>
                <a:srgbClr val="000000"/>
              </a:solidFill>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solidFill>
                  <a:srgbClr val="38761D"/>
                </a:solidFill>
              </a:rPr>
              <a:t>Presented by: Cynthia Ford, Superintendent</a:t>
            </a:r>
            <a:endParaRPr>
              <a:solidFill>
                <a:srgbClr val="38761D"/>
              </a:solidFill>
            </a:endParaRPr>
          </a:p>
        </p:txBody>
      </p:sp>
      <p:pic>
        <p:nvPicPr>
          <p:cNvPr id="65" name="Google Shape;65;p13"/>
          <p:cNvPicPr preferRelativeResize="0"/>
          <p:nvPr/>
        </p:nvPicPr>
        <p:blipFill>
          <a:blip r:embed="rId3">
            <a:alphaModFix/>
          </a:blip>
          <a:stretch>
            <a:fillRect/>
          </a:stretch>
        </p:blipFill>
        <p:spPr>
          <a:xfrm>
            <a:off x="151925" y="3592799"/>
            <a:ext cx="2962750" cy="1498325"/>
          </a:xfrm>
          <a:prstGeom prst="rect">
            <a:avLst/>
          </a:prstGeom>
          <a:noFill/>
          <a:ln>
            <a:noFill/>
          </a:ln>
        </p:spPr>
      </p:pic>
      <p:sp>
        <p:nvSpPr>
          <p:cNvPr id="66" name="Google Shape;6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2"/>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138" name="Google Shape;138;p22"/>
          <p:cNvSpPr txBox="1"/>
          <p:nvPr>
            <p:ph idx="4294967295" type="body"/>
          </p:nvPr>
        </p:nvSpPr>
        <p:spPr>
          <a:xfrm>
            <a:off x="387900" y="14136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 </a:t>
            </a:r>
            <a:endParaRPr>
              <a:solidFill>
                <a:srgbClr val="000000"/>
              </a:solidFill>
            </a:endParaRPr>
          </a:p>
        </p:txBody>
      </p:sp>
      <p:graphicFrame>
        <p:nvGraphicFramePr>
          <p:cNvPr id="139" name="Google Shape;139;p22"/>
          <p:cNvGraphicFramePr/>
          <p:nvPr/>
        </p:nvGraphicFramePr>
        <p:xfrm>
          <a:off x="923075" y="1668325"/>
          <a:ext cx="3000000" cy="3000000"/>
        </p:xfrm>
        <a:graphic>
          <a:graphicData uri="http://schemas.openxmlformats.org/drawingml/2006/table">
            <a:tbl>
              <a:tblPr bandRow="1">
                <a:noFill/>
                <a:tableStyleId>{BDFFEABE-7E56-479D-8EA2-6069E3C7D6FF}</a:tableStyleId>
              </a:tblPr>
              <a:tblGrid>
                <a:gridCol w="2066775"/>
                <a:gridCol w="808475"/>
                <a:gridCol w="787750"/>
                <a:gridCol w="799500"/>
                <a:gridCol w="800175"/>
                <a:gridCol w="799500"/>
                <a:gridCol w="800175"/>
              </a:tblGrid>
              <a:tr h="515700">
                <a:tc>
                  <a:txBody>
                    <a:bodyPr/>
                    <a:lstStyle/>
                    <a:p>
                      <a:pPr indent="0" lvl="0" marL="0" rtl="0" algn="l">
                        <a:spcBef>
                          <a:spcPts val="0"/>
                        </a:spcBef>
                        <a:spcAft>
                          <a:spcPts val="0"/>
                        </a:spcAft>
                        <a:buNone/>
                      </a:pPr>
                      <a:r>
                        <a:rPr b="1" lang="en" sz="1200"/>
                        <a:t>Projected staffing/Enrollment</a:t>
                      </a:r>
                      <a:endParaRPr b="1" sz="1200"/>
                    </a:p>
                  </a:txBody>
                  <a:tcPr marT="19050" marB="19050" marR="28575" marL="2857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gridSpan="3">
                  <a:txBody>
                    <a:bodyPr/>
                    <a:lstStyle/>
                    <a:p>
                      <a:pPr indent="0" lvl="0" marL="0" rtl="0" algn="ctr">
                        <a:spcBef>
                          <a:spcPts val="0"/>
                        </a:spcBef>
                        <a:spcAft>
                          <a:spcPts val="0"/>
                        </a:spcAft>
                        <a:buNone/>
                      </a:pPr>
                      <a:r>
                        <a:rPr b="1" lang="en"/>
                        <a:t>2022-2023</a:t>
                      </a:r>
                      <a:endParaRPr b="1"/>
                    </a:p>
                  </a:txBody>
                  <a:tcPr marT="0" marB="0" marR="0" marL="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c gridSpan="3">
                  <a:txBody>
                    <a:bodyPr/>
                    <a:lstStyle/>
                    <a:p>
                      <a:pPr indent="0" lvl="0" marL="0" rtl="0" algn="ctr">
                        <a:spcBef>
                          <a:spcPts val="0"/>
                        </a:spcBef>
                        <a:spcAft>
                          <a:spcPts val="0"/>
                        </a:spcAft>
                        <a:buNone/>
                      </a:pPr>
                      <a:r>
                        <a:rPr b="1" lang="en"/>
                        <a:t>2023-2024</a:t>
                      </a:r>
                      <a:endParaRPr b="1"/>
                    </a:p>
                  </a:txBody>
                  <a:tcPr marT="19050" marB="19050" marR="28575" marL="28575"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r>
              <a:tr h="570700">
                <a:tc>
                  <a:txBody>
                    <a:bodyPr/>
                    <a:lstStyle/>
                    <a:p>
                      <a:pPr indent="0" lvl="0" marL="0" rtl="0" algn="ctr">
                        <a:spcBef>
                          <a:spcPts val="0"/>
                        </a:spcBef>
                        <a:spcAft>
                          <a:spcPts val="0"/>
                        </a:spcAft>
                        <a:buNone/>
                      </a:pPr>
                      <a:r>
                        <a:rPr lang="en" sz="1600"/>
                        <a:t>Grade/Area</a:t>
                      </a:r>
                      <a:endParaRPr sz="1600"/>
                    </a:p>
                  </a:txBody>
                  <a:tcPr marT="19050" marB="19050" marR="28575" marL="28575" anchor="b">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a:t>Number</a:t>
                      </a:r>
                      <a:endParaRPr/>
                    </a:p>
                    <a:p>
                      <a:pPr indent="0" lvl="0" marL="0" rtl="0" algn="ctr">
                        <a:spcBef>
                          <a:spcPts val="0"/>
                        </a:spcBef>
                        <a:spcAft>
                          <a:spcPts val="0"/>
                        </a:spcAft>
                        <a:buNone/>
                      </a:pPr>
                      <a:r>
                        <a:rPr lang="en"/>
                        <a:t>Students*</a:t>
                      </a:r>
                      <a:endParaRPr/>
                    </a:p>
                  </a:txBody>
                  <a:tcPr marT="19050" marB="19050" marR="28575" marL="28575" anchor="b">
                    <a:lnT cap="flat" cmpd="sng" w="6350">
                      <a:solidFill>
                        <a:srgbClr val="000000"/>
                      </a:solidFill>
                      <a:prstDash val="solid"/>
                      <a:round/>
                      <a:headEnd len="sm" w="sm" type="none"/>
                      <a:tailEnd len="sm" w="sm" type="none"/>
                    </a:lnT>
                    <a:solidFill>
                      <a:srgbClr val="D9EAD3"/>
                    </a:solidFill>
                  </a:tcPr>
                </a:tc>
                <a:tc>
                  <a:txBody>
                    <a:bodyPr/>
                    <a:lstStyle/>
                    <a:p>
                      <a:pPr indent="0" lvl="0" marL="0" rtl="0" algn="ctr">
                        <a:spcBef>
                          <a:spcPts val="0"/>
                        </a:spcBef>
                        <a:spcAft>
                          <a:spcPts val="0"/>
                        </a:spcAft>
                        <a:buNone/>
                      </a:pPr>
                      <a:r>
                        <a:rPr lang="en"/>
                        <a:t>Number  Faculty</a:t>
                      </a:r>
                      <a:endParaRPr/>
                    </a:p>
                  </a:txBody>
                  <a:tcPr marT="19050" marB="19050" marR="28575" marL="28575" anchor="b">
                    <a:lnT cap="flat" cmpd="sng" w="6350">
                      <a:solidFill>
                        <a:srgbClr val="000000"/>
                      </a:solidFill>
                      <a:prstDash val="solid"/>
                      <a:round/>
                      <a:headEnd len="sm" w="sm" type="none"/>
                      <a:tailEnd len="sm" w="sm" type="none"/>
                    </a:lnT>
                    <a:solidFill>
                      <a:srgbClr val="D9EAD3"/>
                    </a:solidFill>
                  </a:tcPr>
                </a:tc>
                <a:tc>
                  <a:txBody>
                    <a:bodyPr/>
                    <a:lstStyle/>
                    <a:p>
                      <a:pPr indent="0" lvl="0" marL="0" rtl="0" algn="ctr">
                        <a:spcBef>
                          <a:spcPts val="0"/>
                        </a:spcBef>
                        <a:spcAft>
                          <a:spcPts val="0"/>
                        </a:spcAft>
                        <a:buNone/>
                      </a:pPr>
                      <a:r>
                        <a:rPr lang="en"/>
                        <a:t>Average Class Size</a:t>
                      </a:r>
                      <a:endParaRPr/>
                    </a:p>
                  </a:txBody>
                  <a:tcPr marT="19050" marB="19050" marR="28575" marL="28575" anchor="b">
                    <a:lnT cap="flat" cmpd="sng" w="6350">
                      <a:solidFill>
                        <a:srgbClr val="000000"/>
                      </a:solidFill>
                      <a:prstDash val="solid"/>
                      <a:round/>
                      <a:headEnd len="sm" w="sm" type="none"/>
                      <a:tailEnd len="sm" w="sm" type="none"/>
                    </a:lnT>
                    <a:solidFill>
                      <a:srgbClr val="D9EAD3"/>
                    </a:solidFill>
                  </a:tcPr>
                </a:tc>
                <a:tc>
                  <a:txBody>
                    <a:bodyPr/>
                    <a:lstStyle/>
                    <a:p>
                      <a:pPr indent="0" lvl="0" marL="0" rtl="0" algn="ctr">
                        <a:spcBef>
                          <a:spcPts val="0"/>
                        </a:spcBef>
                        <a:spcAft>
                          <a:spcPts val="0"/>
                        </a:spcAft>
                        <a:buNone/>
                      </a:pPr>
                      <a:r>
                        <a:rPr lang="en"/>
                        <a:t>Number</a:t>
                      </a:r>
                      <a:endParaRPr/>
                    </a:p>
                    <a:p>
                      <a:pPr indent="0" lvl="0" marL="0" rtl="0" algn="ctr">
                        <a:spcBef>
                          <a:spcPts val="0"/>
                        </a:spcBef>
                        <a:spcAft>
                          <a:spcPts val="0"/>
                        </a:spcAft>
                        <a:buNone/>
                      </a:pPr>
                      <a:r>
                        <a:rPr lang="en"/>
                        <a:t>Students*</a:t>
                      </a:r>
                      <a:endParaRPr/>
                    </a:p>
                  </a:txBody>
                  <a:tcPr marT="19050" marB="19050" marR="28575" marL="28575" anchor="b">
                    <a:lnT cap="flat" cmpd="sng" w="6350">
                      <a:solidFill>
                        <a:srgbClr val="000000"/>
                      </a:solidFill>
                      <a:prstDash val="solid"/>
                      <a:round/>
                      <a:headEnd len="sm" w="sm" type="none"/>
                      <a:tailEnd len="sm" w="sm" type="none"/>
                    </a:lnT>
                    <a:solidFill>
                      <a:srgbClr val="FFF2CC"/>
                    </a:solidFill>
                  </a:tcPr>
                </a:tc>
                <a:tc>
                  <a:txBody>
                    <a:bodyPr/>
                    <a:lstStyle/>
                    <a:p>
                      <a:pPr indent="0" lvl="0" marL="0" rtl="0" algn="ctr">
                        <a:spcBef>
                          <a:spcPts val="0"/>
                        </a:spcBef>
                        <a:spcAft>
                          <a:spcPts val="0"/>
                        </a:spcAft>
                        <a:buNone/>
                      </a:pPr>
                      <a:r>
                        <a:rPr lang="en"/>
                        <a:t>Number  Faculty</a:t>
                      </a:r>
                      <a:endParaRPr/>
                    </a:p>
                  </a:txBody>
                  <a:tcPr marT="19050" marB="19050" marR="28575" marL="28575" anchor="b">
                    <a:lnT cap="flat" cmpd="sng" w="6350">
                      <a:solidFill>
                        <a:srgbClr val="000000"/>
                      </a:solidFill>
                      <a:prstDash val="solid"/>
                      <a:round/>
                      <a:headEnd len="sm" w="sm" type="none"/>
                      <a:tailEnd len="sm" w="sm" type="none"/>
                    </a:lnT>
                    <a:solidFill>
                      <a:srgbClr val="FFF2CC"/>
                    </a:solidFill>
                  </a:tcPr>
                </a:tc>
                <a:tc>
                  <a:txBody>
                    <a:bodyPr/>
                    <a:lstStyle/>
                    <a:p>
                      <a:pPr indent="0" lvl="0" marL="0" rtl="0" algn="ctr">
                        <a:spcBef>
                          <a:spcPts val="0"/>
                        </a:spcBef>
                        <a:spcAft>
                          <a:spcPts val="0"/>
                        </a:spcAft>
                        <a:buNone/>
                      </a:pPr>
                      <a:r>
                        <a:rPr lang="en"/>
                        <a:t>Average Class Size</a:t>
                      </a:r>
                      <a:endParaRPr/>
                    </a:p>
                  </a:txBody>
                  <a:tcPr marT="19050" marB="19050" marR="28575" marL="28575" anchor="b">
                    <a:lnT cap="flat" cmpd="sng" w="6350">
                      <a:solidFill>
                        <a:srgbClr val="000000"/>
                      </a:solidFill>
                      <a:prstDash val="solid"/>
                      <a:round/>
                      <a:headEnd len="sm" w="sm" type="none"/>
                      <a:tailEnd len="sm" w="sm" type="none"/>
                    </a:lnT>
                    <a:solidFill>
                      <a:srgbClr val="FFF2CC"/>
                    </a:solidFill>
                  </a:tcPr>
                </a:tc>
              </a:tr>
              <a:tr h="240650">
                <a:tc>
                  <a:txBody>
                    <a:bodyPr/>
                    <a:lstStyle/>
                    <a:p>
                      <a:pPr indent="0" lvl="0" marL="0" rtl="0" algn="ctr">
                        <a:spcBef>
                          <a:spcPts val="0"/>
                        </a:spcBef>
                        <a:spcAft>
                          <a:spcPts val="0"/>
                        </a:spcAft>
                        <a:buNone/>
                      </a:pPr>
                      <a:r>
                        <a:rPr b="1" lang="en" sz="1600"/>
                        <a:t>PK-2</a:t>
                      </a:r>
                      <a:endParaRPr b="1" sz="1600"/>
                    </a:p>
                  </a:txBody>
                  <a:tcPr marT="19050" marB="19050" marR="28575" marL="28575" anchor="b"/>
                </a:tc>
                <a:tc>
                  <a:txBody>
                    <a:bodyPr/>
                    <a:lstStyle/>
                    <a:p>
                      <a:pPr indent="0" lvl="0" marL="0" rtl="0" algn="ctr">
                        <a:spcBef>
                          <a:spcPts val="0"/>
                        </a:spcBef>
                        <a:spcAft>
                          <a:spcPts val="0"/>
                        </a:spcAft>
                        <a:buNone/>
                      </a:pPr>
                      <a:r>
                        <a:rPr lang="en" sz="1600"/>
                        <a:t>137</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10</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12</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156</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11</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14</a:t>
                      </a:r>
                      <a:endParaRPr sz="1600"/>
                    </a:p>
                  </a:txBody>
                  <a:tcPr marT="19050" marB="19050" marR="28575" marL="28575" anchor="b">
                    <a:solidFill>
                      <a:srgbClr val="FFF2CC"/>
                    </a:solidFill>
                  </a:tcPr>
                </a:tc>
              </a:tr>
              <a:tr h="271975">
                <a:tc>
                  <a:txBody>
                    <a:bodyPr/>
                    <a:lstStyle/>
                    <a:p>
                      <a:pPr indent="0" lvl="0" marL="0" rtl="0" algn="ctr">
                        <a:spcBef>
                          <a:spcPts val="0"/>
                        </a:spcBef>
                        <a:spcAft>
                          <a:spcPts val="0"/>
                        </a:spcAft>
                        <a:buNone/>
                      </a:pPr>
                      <a:r>
                        <a:rPr b="1" lang="en" sz="1600"/>
                        <a:t>3-4</a:t>
                      </a:r>
                      <a:endParaRPr b="1" sz="1600"/>
                    </a:p>
                  </a:txBody>
                  <a:tcPr marT="19050" marB="19050" marR="28575" marL="28575" anchor="b"/>
                </a:tc>
                <a:tc>
                  <a:txBody>
                    <a:bodyPr/>
                    <a:lstStyle/>
                    <a:p>
                      <a:pPr indent="0" lvl="0" marL="0" rtl="0" algn="ctr">
                        <a:spcBef>
                          <a:spcPts val="0"/>
                        </a:spcBef>
                        <a:spcAft>
                          <a:spcPts val="0"/>
                        </a:spcAft>
                        <a:buNone/>
                      </a:pPr>
                      <a:r>
                        <a:rPr lang="en" sz="1600"/>
                        <a:t>86</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6</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14</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69</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5</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14</a:t>
                      </a:r>
                      <a:endParaRPr sz="1600"/>
                    </a:p>
                  </a:txBody>
                  <a:tcPr marT="19050" marB="19050" marR="28575" marL="28575" anchor="b">
                    <a:solidFill>
                      <a:srgbClr val="FFF2CC"/>
                    </a:solidFill>
                  </a:tcPr>
                </a:tc>
              </a:tr>
              <a:tr h="240650">
                <a:tc>
                  <a:txBody>
                    <a:bodyPr/>
                    <a:lstStyle/>
                    <a:p>
                      <a:pPr indent="0" lvl="0" marL="0" rtl="0" algn="ctr">
                        <a:spcBef>
                          <a:spcPts val="0"/>
                        </a:spcBef>
                        <a:spcAft>
                          <a:spcPts val="0"/>
                        </a:spcAft>
                        <a:buNone/>
                      </a:pPr>
                      <a:r>
                        <a:rPr b="1" lang="en" sz="1600"/>
                        <a:t>5-6</a:t>
                      </a:r>
                      <a:endParaRPr b="1" sz="1600"/>
                    </a:p>
                  </a:txBody>
                  <a:tcPr marT="19050" marB="19050" marR="28575" marL="28575" anchor="b"/>
                </a:tc>
                <a:tc>
                  <a:txBody>
                    <a:bodyPr/>
                    <a:lstStyle/>
                    <a:p>
                      <a:pPr indent="0" lvl="0" marL="0" rtl="0" algn="ctr">
                        <a:spcBef>
                          <a:spcPts val="0"/>
                        </a:spcBef>
                        <a:spcAft>
                          <a:spcPts val="0"/>
                        </a:spcAft>
                        <a:buNone/>
                      </a:pPr>
                      <a:r>
                        <a:rPr lang="en" sz="1600"/>
                        <a:t>73</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5</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15</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88</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5</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18</a:t>
                      </a:r>
                      <a:endParaRPr sz="1600"/>
                    </a:p>
                  </a:txBody>
                  <a:tcPr marT="19050" marB="19050" marR="28575" marL="28575" anchor="b">
                    <a:solidFill>
                      <a:srgbClr val="FFF2CC"/>
                    </a:solidFill>
                  </a:tcPr>
                </a:tc>
              </a:tr>
              <a:tr h="271975">
                <a:tc>
                  <a:txBody>
                    <a:bodyPr/>
                    <a:lstStyle/>
                    <a:p>
                      <a:pPr indent="0" lvl="0" marL="0" rtl="0" algn="ctr">
                        <a:spcBef>
                          <a:spcPts val="0"/>
                        </a:spcBef>
                        <a:spcAft>
                          <a:spcPts val="0"/>
                        </a:spcAft>
                        <a:buNone/>
                      </a:pPr>
                      <a:r>
                        <a:rPr b="1" lang="en" sz="1600"/>
                        <a:t>7-8</a:t>
                      </a:r>
                      <a:endParaRPr b="1" sz="1600"/>
                    </a:p>
                  </a:txBody>
                  <a:tcPr marT="19050" marB="19050" marR="28575" marL="28575" anchor="b"/>
                </a:tc>
                <a:tc>
                  <a:txBody>
                    <a:bodyPr/>
                    <a:lstStyle/>
                    <a:p>
                      <a:pPr indent="0" lvl="0" marL="0" rtl="0" algn="ctr">
                        <a:spcBef>
                          <a:spcPts val="0"/>
                        </a:spcBef>
                        <a:spcAft>
                          <a:spcPts val="0"/>
                        </a:spcAft>
                        <a:buNone/>
                      </a:pPr>
                      <a:r>
                        <a:rPr lang="en" sz="1600"/>
                        <a:t>69</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4</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17</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69</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4</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17</a:t>
                      </a:r>
                      <a:endParaRPr sz="1600"/>
                    </a:p>
                  </a:txBody>
                  <a:tcPr marT="19050" marB="19050" marR="28575" marL="28575" anchor="b">
                    <a:solidFill>
                      <a:srgbClr val="FFF2CC"/>
                    </a:solidFill>
                  </a:tcPr>
                </a:tc>
              </a:tr>
              <a:tr h="271975">
                <a:tc>
                  <a:txBody>
                    <a:bodyPr/>
                    <a:lstStyle/>
                    <a:p>
                      <a:pPr indent="0" lvl="0" marL="0" rtl="0" algn="ctr">
                        <a:spcBef>
                          <a:spcPts val="0"/>
                        </a:spcBef>
                        <a:spcAft>
                          <a:spcPts val="0"/>
                        </a:spcAft>
                        <a:buNone/>
                      </a:pPr>
                      <a:r>
                        <a:rPr b="1" lang="en" sz="1600"/>
                        <a:t>Total</a:t>
                      </a:r>
                      <a:r>
                        <a:rPr b="1" lang="en" sz="1600"/>
                        <a:t> enrollment</a:t>
                      </a:r>
                      <a:endParaRPr b="1" sz="1600"/>
                    </a:p>
                  </a:txBody>
                  <a:tcPr marT="19050" marB="19050" marR="28575" marL="28575" anchor="b"/>
                </a:tc>
                <a:tc>
                  <a:txBody>
                    <a:bodyPr/>
                    <a:lstStyle/>
                    <a:p>
                      <a:pPr indent="0" lvl="0" marL="0" rtl="0" algn="ctr">
                        <a:spcBef>
                          <a:spcPts val="0"/>
                        </a:spcBef>
                        <a:spcAft>
                          <a:spcPts val="0"/>
                        </a:spcAft>
                        <a:buNone/>
                      </a:pPr>
                      <a:r>
                        <a:rPr lang="en" sz="1600"/>
                        <a:t>365</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25</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382</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25</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bl>
          </a:graphicData>
        </a:graphic>
      </p:graphicFrame>
      <p:sp>
        <p:nvSpPr>
          <p:cNvPr id="140" name="Google Shape;140;p22"/>
          <p:cNvSpPr txBox="1"/>
          <p:nvPr>
            <p:ph type="title"/>
          </p:nvPr>
        </p:nvSpPr>
        <p:spPr>
          <a:xfrm>
            <a:off x="387900" y="458025"/>
            <a:ext cx="8368200" cy="686100"/>
          </a:xfrm>
          <a:prstGeom prst="rect">
            <a:avLst/>
          </a:prstGeom>
          <a:solidFill>
            <a:srgbClr val="B6D7A8"/>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Classroom Size and Teachers</a:t>
            </a:r>
            <a:endParaRPr>
              <a:solidFill>
                <a:srgbClr val="000000"/>
              </a:solidFill>
            </a:endParaRPr>
          </a:p>
        </p:txBody>
      </p:sp>
      <p:sp>
        <p:nvSpPr>
          <p:cNvPr id="141" name="Google Shape;14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3"/>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147" name="Google Shape;147;p23"/>
          <p:cNvSpPr txBox="1"/>
          <p:nvPr>
            <p:ph type="title"/>
          </p:nvPr>
        </p:nvSpPr>
        <p:spPr>
          <a:xfrm>
            <a:off x="387900" y="153225"/>
            <a:ext cx="8368200" cy="686100"/>
          </a:xfrm>
          <a:prstGeom prst="rect">
            <a:avLst/>
          </a:prstGeom>
          <a:solidFill>
            <a:srgbClr val="B6D7A8"/>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Intervention and Specials Teachers:</a:t>
            </a:r>
            <a:endParaRPr>
              <a:solidFill>
                <a:srgbClr val="000000"/>
              </a:solidFill>
            </a:endParaRPr>
          </a:p>
        </p:txBody>
      </p:sp>
      <p:graphicFrame>
        <p:nvGraphicFramePr>
          <p:cNvPr id="148" name="Google Shape;148;p23"/>
          <p:cNvGraphicFramePr/>
          <p:nvPr/>
        </p:nvGraphicFramePr>
        <p:xfrm>
          <a:off x="653775" y="915525"/>
          <a:ext cx="3000000" cy="3000000"/>
        </p:xfrm>
        <a:graphic>
          <a:graphicData uri="http://schemas.openxmlformats.org/drawingml/2006/table">
            <a:tbl>
              <a:tblPr bandRow="1">
                <a:noFill/>
                <a:tableStyleId>{BDFFEABE-7E56-479D-8EA2-6069E3C7D6FF}</a:tableStyleId>
              </a:tblPr>
              <a:tblGrid>
                <a:gridCol w="2367350"/>
                <a:gridCol w="926050"/>
                <a:gridCol w="902300"/>
                <a:gridCol w="915750"/>
                <a:gridCol w="916550"/>
                <a:gridCol w="915750"/>
                <a:gridCol w="916550"/>
              </a:tblGrid>
              <a:tr h="281900">
                <a:tc>
                  <a:txBody>
                    <a:bodyPr/>
                    <a:lstStyle/>
                    <a:p>
                      <a:pPr indent="0" lvl="0" marL="0" rtl="0" algn="ctr">
                        <a:spcBef>
                          <a:spcPts val="0"/>
                        </a:spcBef>
                        <a:spcAft>
                          <a:spcPts val="0"/>
                        </a:spcAft>
                        <a:buNone/>
                      </a:pPr>
                      <a:r>
                        <a:t/>
                      </a:r>
                      <a:endParaRPr sz="1600"/>
                    </a:p>
                  </a:txBody>
                  <a:tcPr marT="19050" marB="19050" marR="28575" marL="28575" anchor="b"/>
                </a:tc>
                <a:tc gridSpan="3">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2022/2023</a:t>
                      </a:r>
                      <a:endParaRPr sz="1600">
                        <a:latin typeface="Times New Roman"/>
                        <a:ea typeface="Times New Roman"/>
                        <a:cs typeface="Times New Roman"/>
                        <a:sym typeface="Times New Roman"/>
                      </a:endParaRPr>
                    </a:p>
                  </a:txBody>
                  <a:tcPr marT="19050" marB="19050" marR="28575" marL="28575" anchor="b">
                    <a:solidFill>
                      <a:srgbClr val="D9EAD3"/>
                    </a:solidFill>
                  </a:tcPr>
                </a:tc>
                <a:tc hMerge="1"/>
                <a:tc hMerge="1"/>
                <a:tc gridSpan="3">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2023/2024</a:t>
                      </a:r>
                      <a:endParaRPr sz="1600">
                        <a:latin typeface="Times New Roman"/>
                        <a:ea typeface="Times New Roman"/>
                        <a:cs typeface="Times New Roman"/>
                        <a:sym typeface="Times New Roman"/>
                      </a:endParaRPr>
                    </a:p>
                  </a:txBody>
                  <a:tcPr marT="19050" marB="19050" marR="28575" marL="28575" anchor="b">
                    <a:solidFill>
                      <a:srgbClr val="FFF2CC"/>
                    </a:solidFill>
                  </a:tcPr>
                </a:tc>
                <a:tc hMerge="1"/>
                <a:tc hMerge="1"/>
              </a:tr>
              <a:tr h="281900">
                <a:tc>
                  <a:txBody>
                    <a:bodyPr/>
                    <a:lstStyle/>
                    <a:p>
                      <a:pPr indent="0" lvl="0" marL="0" rtl="0" algn="ctr">
                        <a:spcBef>
                          <a:spcPts val="0"/>
                        </a:spcBef>
                        <a:spcAft>
                          <a:spcPts val="0"/>
                        </a:spcAft>
                        <a:buNone/>
                      </a:pPr>
                      <a:r>
                        <a:rPr lang="en" sz="1600"/>
                        <a:t>Elementary Intervention</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2</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2</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302875">
                <a:tc>
                  <a:txBody>
                    <a:bodyPr/>
                    <a:lstStyle/>
                    <a:p>
                      <a:pPr indent="0" lvl="0" marL="0" rtl="0" algn="ctr">
                        <a:spcBef>
                          <a:spcPts val="0"/>
                        </a:spcBef>
                        <a:spcAft>
                          <a:spcPts val="0"/>
                        </a:spcAft>
                        <a:buNone/>
                      </a:pPr>
                      <a:r>
                        <a:rPr lang="en" sz="1600"/>
                        <a:t>Secondary Intervention</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289075">
                <a:tc>
                  <a:txBody>
                    <a:bodyPr/>
                    <a:lstStyle/>
                    <a:p>
                      <a:pPr indent="0" lvl="0" marL="0" rtl="0" algn="ctr">
                        <a:spcBef>
                          <a:spcPts val="0"/>
                        </a:spcBef>
                        <a:spcAft>
                          <a:spcPts val="0"/>
                        </a:spcAft>
                        <a:buNone/>
                      </a:pPr>
                      <a:r>
                        <a:rPr lang="en" sz="1600"/>
                        <a:t>Library Media Specialist</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0</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.45</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341400">
                <a:tc>
                  <a:txBody>
                    <a:bodyPr/>
                    <a:lstStyle/>
                    <a:p>
                      <a:pPr indent="0" lvl="0" marL="0" rtl="0" algn="ctr">
                        <a:spcBef>
                          <a:spcPts val="0"/>
                        </a:spcBef>
                        <a:spcAft>
                          <a:spcPts val="0"/>
                        </a:spcAft>
                        <a:buNone/>
                      </a:pPr>
                      <a:r>
                        <a:rPr lang="en" sz="1600"/>
                        <a:t>Elementary Science</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341400">
                <a:tc>
                  <a:txBody>
                    <a:bodyPr/>
                    <a:lstStyle/>
                    <a:p>
                      <a:pPr indent="0" lvl="0" marL="0" rtl="0" algn="ctr">
                        <a:spcBef>
                          <a:spcPts val="0"/>
                        </a:spcBef>
                        <a:spcAft>
                          <a:spcPts val="0"/>
                        </a:spcAft>
                        <a:buNone/>
                      </a:pPr>
                      <a:r>
                        <a:rPr lang="en" sz="1600"/>
                        <a:t>Middle School</a:t>
                      </a:r>
                      <a:r>
                        <a:rPr lang="en" sz="1600"/>
                        <a:t> German</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289075">
                <a:tc>
                  <a:txBody>
                    <a:bodyPr/>
                    <a:lstStyle/>
                    <a:p>
                      <a:pPr indent="0" lvl="0" marL="0" rtl="0" algn="ctr">
                        <a:spcBef>
                          <a:spcPts val="0"/>
                        </a:spcBef>
                        <a:spcAft>
                          <a:spcPts val="0"/>
                        </a:spcAft>
                        <a:buNone/>
                      </a:pPr>
                      <a:r>
                        <a:rPr lang="en" sz="1600"/>
                        <a:t>Elementary Spanish</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0</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0</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289075">
                <a:tc>
                  <a:txBody>
                    <a:bodyPr/>
                    <a:lstStyle/>
                    <a:p>
                      <a:pPr indent="0" lvl="0" marL="0" rtl="0" algn="ctr">
                        <a:spcBef>
                          <a:spcPts val="0"/>
                        </a:spcBef>
                        <a:spcAft>
                          <a:spcPts val="0"/>
                        </a:spcAft>
                        <a:buNone/>
                      </a:pPr>
                      <a:r>
                        <a:rPr lang="en" sz="1600"/>
                        <a:t>Middle School</a:t>
                      </a:r>
                      <a:r>
                        <a:rPr lang="en" sz="1600"/>
                        <a:t> Spanish</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0</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289075">
                <a:tc>
                  <a:txBody>
                    <a:bodyPr/>
                    <a:lstStyle/>
                    <a:p>
                      <a:pPr indent="0" lvl="0" marL="0" rtl="0" algn="ctr">
                        <a:spcBef>
                          <a:spcPts val="0"/>
                        </a:spcBef>
                        <a:spcAft>
                          <a:spcPts val="0"/>
                        </a:spcAft>
                        <a:buNone/>
                      </a:pPr>
                      <a:r>
                        <a:rPr lang="en" sz="1600"/>
                        <a:t>Art</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289075">
                <a:tc>
                  <a:txBody>
                    <a:bodyPr/>
                    <a:lstStyle/>
                    <a:p>
                      <a:pPr indent="0" lvl="0" marL="0" rtl="0" algn="ctr">
                        <a:spcBef>
                          <a:spcPts val="0"/>
                        </a:spcBef>
                        <a:spcAft>
                          <a:spcPts val="0"/>
                        </a:spcAft>
                        <a:buNone/>
                      </a:pPr>
                      <a:r>
                        <a:rPr lang="en" sz="1600"/>
                        <a:t>PE/Health</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2</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2</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289075">
                <a:tc>
                  <a:txBody>
                    <a:bodyPr/>
                    <a:lstStyle/>
                    <a:p>
                      <a:pPr indent="0" lvl="0" marL="0" rtl="0" algn="ctr">
                        <a:spcBef>
                          <a:spcPts val="0"/>
                        </a:spcBef>
                        <a:spcAft>
                          <a:spcPts val="0"/>
                        </a:spcAft>
                        <a:buNone/>
                      </a:pPr>
                      <a:r>
                        <a:rPr lang="en" sz="1600"/>
                        <a:t>Music</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2</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2</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r h="289075">
                <a:tc>
                  <a:txBody>
                    <a:bodyPr/>
                    <a:lstStyle/>
                    <a:p>
                      <a:pPr indent="0" lvl="0" marL="0" rtl="0" algn="ctr">
                        <a:spcBef>
                          <a:spcPts val="0"/>
                        </a:spcBef>
                        <a:spcAft>
                          <a:spcPts val="0"/>
                        </a:spcAft>
                        <a:buNone/>
                      </a:pPr>
                      <a:r>
                        <a:rPr lang="en" sz="1600"/>
                        <a:t>Total teachers</a:t>
                      </a:r>
                      <a:endParaRPr sz="1600"/>
                    </a:p>
                  </a:txBody>
                  <a:tcPr marT="19050" marB="19050" marR="28575" marL="28575" anchor="b"/>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10</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11.45</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600"/>
                    </a:p>
                  </a:txBody>
                  <a:tcPr marT="19050" marB="19050" marR="28575" marL="28575" anchor="b">
                    <a:solidFill>
                      <a:srgbClr val="FFF2CC"/>
                    </a:solidFill>
                  </a:tcPr>
                </a:tc>
              </a:tr>
            </a:tbl>
          </a:graphicData>
        </a:graphic>
      </p:graphicFrame>
      <p:sp>
        <p:nvSpPr>
          <p:cNvPr id="149" name="Google Shape;14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4"/>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155" name="Google Shape;155;p24"/>
          <p:cNvSpPr txBox="1"/>
          <p:nvPr>
            <p:ph type="title"/>
          </p:nvPr>
        </p:nvSpPr>
        <p:spPr>
          <a:xfrm>
            <a:off x="387900" y="153225"/>
            <a:ext cx="8368200" cy="686100"/>
          </a:xfrm>
          <a:prstGeom prst="rect">
            <a:avLst/>
          </a:prstGeom>
          <a:solidFill>
            <a:srgbClr val="B6D7A8"/>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Special Education Support:</a:t>
            </a:r>
            <a:endParaRPr>
              <a:solidFill>
                <a:srgbClr val="000000"/>
              </a:solidFill>
            </a:endParaRPr>
          </a:p>
        </p:txBody>
      </p:sp>
      <p:graphicFrame>
        <p:nvGraphicFramePr>
          <p:cNvPr id="156" name="Google Shape;156;p24"/>
          <p:cNvGraphicFramePr/>
          <p:nvPr/>
        </p:nvGraphicFramePr>
        <p:xfrm>
          <a:off x="569825" y="1538700"/>
          <a:ext cx="3000000" cy="3000000"/>
        </p:xfrm>
        <a:graphic>
          <a:graphicData uri="http://schemas.openxmlformats.org/drawingml/2006/table">
            <a:tbl>
              <a:tblPr bandRow="1">
                <a:noFill/>
                <a:tableStyleId>{BDFFEABE-7E56-479D-8EA2-6069E3C7D6FF}</a:tableStyleId>
              </a:tblPr>
              <a:tblGrid>
                <a:gridCol w="2304350"/>
                <a:gridCol w="901425"/>
                <a:gridCol w="878300"/>
                <a:gridCol w="891375"/>
                <a:gridCol w="892150"/>
                <a:gridCol w="891375"/>
                <a:gridCol w="892150"/>
              </a:tblGrid>
              <a:tr h="318150">
                <a:tc>
                  <a:txBody>
                    <a:bodyPr/>
                    <a:lstStyle/>
                    <a:p>
                      <a:pPr indent="0" lvl="0" marL="0" rtl="0" algn="ctr">
                        <a:spcBef>
                          <a:spcPts val="0"/>
                        </a:spcBef>
                        <a:spcAft>
                          <a:spcPts val="0"/>
                        </a:spcAft>
                        <a:buNone/>
                      </a:pPr>
                      <a:r>
                        <a:t/>
                      </a:r>
                      <a:endParaRPr sz="1600"/>
                    </a:p>
                  </a:txBody>
                  <a:tcPr marT="19050" marB="19050" marR="28575" marL="28575" anchor="b"/>
                </a:tc>
                <a:tc gridSpan="3">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2022/2023</a:t>
                      </a:r>
                      <a:endParaRPr sz="1600">
                        <a:latin typeface="Times New Roman"/>
                        <a:ea typeface="Times New Roman"/>
                        <a:cs typeface="Times New Roman"/>
                        <a:sym typeface="Times New Roman"/>
                      </a:endParaRPr>
                    </a:p>
                  </a:txBody>
                  <a:tcPr marT="19050" marB="19050" marR="28575" marL="28575" anchor="b">
                    <a:solidFill>
                      <a:srgbClr val="D9EAD3"/>
                    </a:solidFill>
                  </a:tcPr>
                </a:tc>
                <a:tc hMerge="1"/>
                <a:tc hMerge="1"/>
                <a:tc gridSpan="3">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2023/2024</a:t>
                      </a:r>
                      <a:endParaRPr sz="1600">
                        <a:latin typeface="Times New Roman"/>
                        <a:ea typeface="Times New Roman"/>
                        <a:cs typeface="Times New Roman"/>
                        <a:sym typeface="Times New Roman"/>
                      </a:endParaRPr>
                    </a:p>
                  </a:txBody>
                  <a:tcPr marT="19050" marB="19050" marR="28575" marL="28575" anchor="b">
                    <a:solidFill>
                      <a:srgbClr val="FFF2CC"/>
                    </a:solidFill>
                  </a:tcPr>
                </a:tc>
                <a:tc hMerge="1"/>
                <a:tc hMerge="1"/>
              </a:tr>
              <a:tr h="318150">
                <a:tc>
                  <a:txBody>
                    <a:bodyPr/>
                    <a:lstStyle/>
                    <a:p>
                      <a:pPr indent="0" lvl="0" marL="0" rtl="0" algn="ctr">
                        <a:spcBef>
                          <a:spcPts val="0"/>
                        </a:spcBef>
                        <a:spcAft>
                          <a:spcPts val="0"/>
                        </a:spcAft>
                        <a:buNone/>
                      </a:pPr>
                      <a:r>
                        <a:rPr lang="en" sz="1600"/>
                        <a:t>School Psychologists</a:t>
                      </a:r>
                      <a:endParaRPr sz="1600"/>
                    </a:p>
                  </a:txBody>
                  <a:tcPr marT="19050" marB="19050" marR="28575" marL="28575" anchor="b"/>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0</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0</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200"/>
                    </a:p>
                  </a:txBody>
                  <a:tcPr marT="19050" marB="19050" marR="28575" marL="28575" anchor="b">
                    <a:solidFill>
                      <a:srgbClr val="FFF2CC"/>
                    </a:solidFill>
                  </a:tcPr>
                </a:tc>
              </a:tr>
              <a:tr h="318150">
                <a:tc>
                  <a:txBody>
                    <a:bodyPr/>
                    <a:lstStyle/>
                    <a:p>
                      <a:pPr indent="0" lvl="0" marL="0" rtl="0" algn="ctr">
                        <a:spcBef>
                          <a:spcPts val="0"/>
                        </a:spcBef>
                        <a:spcAft>
                          <a:spcPts val="0"/>
                        </a:spcAft>
                        <a:buNone/>
                      </a:pPr>
                      <a:r>
                        <a:rPr lang="en" sz="1600"/>
                        <a:t>Special Education</a:t>
                      </a:r>
                      <a:endParaRPr sz="1600"/>
                    </a:p>
                  </a:txBody>
                  <a:tcPr marT="19050" marB="19050" marR="28575" marL="28575" anchor="b"/>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5</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5</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200"/>
                    </a:p>
                  </a:txBody>
                  <a:tcPr marT="19050" marB="19050" marR="28575" marL="28575" anchor="b">
                    <a:solidFill>
                      <a:srgbClr val="FFF2CC"/>
                    </a:solidFill>
                  </a:tcPr>
                </a:tc>
              </a:tr>
              <a:tr h="310225">
                <a:tc>
                  <a:txBody>
                    <a:bodyPr/>
                    <a:lstStyle/>
                    <a:p>
                      <a:pPr indent="0" lvl="0" marL="0" rtl="0" algn="ctr">
                        <a:spcBef>
                          <a:spcPts val="0"/>
                        </a:spcBef>
                        <a:spcAft>
                          <a:spcPts val="0"/>
                        </a:spcAft>
                        <a:buNone/>
                      </a:pPr>
                      <a:r>
                        <a:rPr lang="en" sz="1600"/>
                        <a:t>Speech Pathologist</a:t>
                      </a:r>
                      <a:endParaRPr sz="1600"/>
                    </a:p>
                  </a:txBody>
                  <a:tcPr marT="19050" marB="19050" marR="28575" marL="28575" anchor="b"/>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200"/>
                    </a:p>
                  </a:txBody>
                  <a:tcPr marT="19050" marB="19050" marR="28575" marL="28575" anchor="b">
                    <a:solidFill>
                      <a:srgbClr val="FFF2CC"/>
                    </a:solidFill>
                  </a:tcPr>
                </a:tc>
              </a:tr>
              <a:tr h="310225">
                <a:tc>
                  <a:txBody>
                    <a:bodyPr/>
                    <a:lstStyle/>
                    <a:p>
                      <a:pPr indent="0" lvl="0" marL="0" rtl="0" algn="ctr">
                        <a:spcBef>
                          <a:spcPts val="0"/>
                        </a:spcBef>
                        <a:spcAft>
                          <a:spcPts val="0"/>
                        </a:spcAft>
                        <a:buNone/>
                      </a:pPr>
                      <a:r>
                        <a:rPr lang="en" sz="1600"/>
                        <a:t>School Counselor</a:t>
                      </a:r>
                      <a:endParaRPr sz="1600"/>
                    </a:p>
                  </a:txBody>
                  <a:tcPr marT="19050" marB="19050" marR="28575" marL="28575" anchor="b"/>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1</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200"/>
                    </a:p>
                  </a:txBody>
                  <a:tcPr marT="19050" marB="19050" marR="28575" marL="28575" anchor="b">
                    <a:solidFill>
                      <a:srgbClr val="FFF2CC"/>
                    </a:solidFill>
                  </a:tcPr>
                </a:tc>
              </a:tr>
              <a:tr h="318150">
                <a:tc>
                  <a:txBody>
                    <a:bodyPr/>
                    <a:lstStyle/>
                    <a:p>
                      <a:pPr indent="0" lvl="0" marL="0" rtl="0" algn="ctr">
                        <a:spcBef>
                          <a:spcPts val="0"/>
                        </a:spcBef>
                        <a:spcAft>
                          <a:spcPts val="0"/>
                        </a:spcAft>
                        <a:buNone/>
                      </a:pPr>
                      <a:r>
                        <a:rPr lang="en" sz="1600"/>
                        <a:t>School Social Worker</a:t>
                      </a:r>
                      <a:endParaRPr sz="1600"/>
                    </a:p>
                  </a:txBody>
                  <a:tcPr marT="19050" marB="19050" marR="28575" marL="28575" anchor="b"/>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2</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l">
                        <a:spcBef>
                          <a:spcPts val="0"/>
                        </a:spcBef>
                        <a:spcAft>
                          <a:spcPts val="0"/>
                        </a:spcAft>
                        <a:buNone/>
                      </a:pPr>
                      <a:r>
                        <a:rPr lang="en" sz="1600"/>
                        <a:t>       2</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200"/>
                    </a:p>
                  </a:txBody>
                  <a:tcPr marT="19050" marB="19050" marR="28575" marL="28575" anchor="b">
                    <a:solidFill>
                      <a:srgbClr val="FFF2CC"/>
                    </a:solidFill>
                  </a:tcPr>
                </a:tc>
              </a:tr>
              <a:tr h="318150">
                <a:tc>
                  <a:txBody>
                    <a:bodyPr/>
                    <a:lstStyle/>
                    <a:p>
                      <a:pPr indent="0" lvl="0" marL="0" rtl="0" algn="ctr">
                        <a:spcBef>
                          <a:spcPts val="0"/>
                        </a:spcBef>
                        <a:spcAft>
                          <a:spcPts val="0"/>
                        </a:spcAft>
                        <a:buNone/>
                      </a:pPr>
                      <a:r>
                        <a:rPr lang="en" sz="1600"/>
                        <a:t>Total</a:t>
                      </a:r>
                      <a:endParaRPr sz="1600"/>
                    </a:p>
                  </a:txBody>
                  <a:tcPr marT="19050" marB="19050" marR="28575" marL="28575" anchor="b"/>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D9EAD3"/>
                    </a:solidFill>
                  </a:tcPr>
                </a:tc>
                <a:tc>
                  <a:txBody>
                    <a:bodyPr/>
                    <a:lstStyle/>
                    <a:p>
                      <a:pPr indent="0" lvl="0" marL="0" rtl="0" algn="ctr">
                        <a:spcBef>
                          <a:spcPts val="0"/>
                        </a:spcBef>
                        <a:spcAft>
                          <a:spcPts val="0"/>
                        </a:spcAft>
                        <a:buNone/>
                      </a:pPr>
                      <a:r>
                        <a:rPr lang="en" sz="1600"/>
                        <a:t>9</a:t>
                      </a:r>
                      <a:endParaRPr sz="16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p>
                  </a:txBody>
                  <a:tcPr marT="19050" marB="19050" marR="28575" marL="28575" anchor="b">
                    <a:solidFill>
                      <a:srgbClr val="D9EAD3"/>
                    </a:solidFill>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19050" marB="19050" marR="28575" marL="28575" anchor="b">
                    <a:solidFill>
                      <a:srgbClr val="FFF2CC"/>
                    </a:solidFill>
                  </a:tcPr>
                </a:tc>
                <a:tc>
                  <a:txBody>
                    <a:bodyPr/>
                    <a:lstStyle/>
                    <a:p>
                      <a:pPr indent="0" lvl="0" marL="0" rtl="0" algn="ctr">
                        <a:spcBef>
                          <a:spcPts val="0"/>
                        </a:spcBef>
                        <a:spcAft>
                          <a:spcPts val="0"/>
                        </a:spcAft>
                        <a:buNone/>
                      </a:pPr>
                      <a:r>
                        <a:rPr lang="en" sz="1600"/>
                        <a:t>9</a:t>
                      </a:r>
                      <a:endParaRPr sz="1600"/>
                    </a:p>
                  </a:txBody>
                  <a:tcPr marT="19050" marB="19050" marR="28575" marL="28575" anchor="b">
                    <a:solidFill>
                      <a:srgbClr val="FFF2CC"/>
                    </a:solidFill>
                  </a:tcPr>
                </a:tc>
                <a:tc>
                  <a:txBody>
                    <a:bodyPr/>
                    <a:lstStyle/>
                    <a:p>
                      <a:pPr indent="0" lvl="0" marL="0" rtl="0" algn="ctr">
                        <a:spcBef>
                          <a:spcPts val="0"/>
                        </a:spcBef>
                        <a:spcAft>
                          <a:spcPts val="0"/>
                        </a:spcAft>
                        <a:buNone/>
                      </a:pPr>
                      <a:r>
                        <a:t/>
                      </a:r>
                      <a:endParaRPr sz="1200"/>
                    </a:p>
                  </a:txBody>
                  <a:tcPr marT="19050" marB="19050" marR="28575" marL="28575" anchor="b">
                    <a:solidFill>
                      <a:srgbClr val="FFF2CC"/>
                    </a:solidFill>
                  </a:tcPr>
                </a:tc>
              </a:tr>
            </a:tbl>
          </a:graphicData>
        </a:graphic>
      </p:graphicFrame>
      <p:sp>
        <p:nvSpPr>
          <p:cNvPr id="157" name="Google Shape;15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5"/>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163" name="Google Shape;163;p25"/>
          <p:cNvSpPr txBox="1"/>
          <p:nvPr>
            <p:ph type="title"/>
          </p:nvPr>
        </p:nvSpPr>
        <p:spPr>
          <a:xfrm>
            <a:off x="387900" y="229425"/>
            <a:ext cx="8368200" cy="686100"/>
          </a:xfrm>
          <a:prstGeom prst="rect">
            <a:avLst/>
          </a:prstGeom>
          <a:solidFill>
            <a:srgbClr val="B6D7A8"/>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Staffing Adjustments:</a:t>
            </a:r>
            <a:endParaRPr>
              <a:solidFill>
                <a:srgbClr val="000000"/>
              </a:solidFill>
            </a:endParaRPr>
          </a:p>
        </p:txBody>
      </p:sp>
      <p:sp>
        <p:nvSpPr>
          <p:cNvPr id="164" name="Google Shape;164;p25"/>
          <p:cNvSpPr txBox="1"/>
          <p:nvPr>
            <p:ph idx="4294967295" type="body"/>
          </p:nvPr>
        </p:nvSpPr>
        <p:spPr>
          <a:xfrm>
            <a:off x="387900" y="1261224"/>
            <a:ext cx="8368200" cy="3078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000000"/>
              </a:buClr>
              <a:buSzPts val="2000"/>
              <a:buChar char="★"/>
            </a:pPr>
            <a:r>
              <a:rPr lang="en" sz="2000">
                <a:solidFill>
                  <a:srgbClr val="000000"/>
                </a:solidFill>
              </a:rPr>
              <a:t>Reduced .5 Administrators(Superintendent):  Savings of $44,782 in benefits and $54,040 in salary with a total savings of: $98,821.64</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Addition of one part-time Library Media or School Psychologist:  </a:t>
            </a:r>
            <a:endParaRPr sz="20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School Psychologist would reduce the line for Outsourced evaluation line:  $15,500</a:t>
            </a:r>
            <a:endParaRPr sz="16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Addition of one </a:t>
            </a:r>
            <a:r>
              <a:rPr lang="en" sz="2000">
                <a:solidFill>
                  <a:srgbClr val="000000"/>
                </a:solidFill>
              </a:rPr>
              <a:t>certified Spanish Teacher:  </a:t>
            </a:r>
            <a:endParaRPr sz="2000">
              <a:solidFill>
                <a:srgbClr val="000000"/>
              </a:solidFill>
            </a:endParaRPr>
          </a:p>
          <a:p>
            <a:pPr indent="0" lvl="0" marL="457200" rtl="0" algn="l">
              <a:spcBef>
                <a:spcPts val="1200"/>
              </a:spcBef>
              <a:spcAft>
                <a:spcPts val="1200"/>
              </a:spcAft>
              <a:buNone/>
            </a:pPr>
            <a:r>
              <a:rPr lang="en" sz="2000">
                <a:solidFill>
                  <a:srgbClr val="000000"/>
                </a:solidFill>
              </a:rPr>
              <a:t>Total Addition for 1.5 teachers: $144,478 of 2.44% increase   </a:t>
            </a:r>
            <a:endParaRPr sz="2000">
              <a:solidFill>
                <a:srgbClr val="000000"/>
              </a:solidFill>
            </a:endParaRPr>
          </a:p>
        </p:txBody>
      </p:sp>
      <p:sp>
        <p:nvSpPr>
          <p:cNvPr id="165" name="Google Shape;16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6"/>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171" name="Google Shape;171;p26"/>
          <p:cNvSpPr txBox="1"/>
          <p:nvPr>
            <p:ph type="title"/>
          </p:nvPr>
        </p:nvSpPr>
        <p:spPr>
          <a:xfrm>
            <a:off x="387900" y="229425"/>
            <a:ext cx="8368200" cy="1108200"/>
          </a:xfrm>
          <a:prstGeom prst="rect">
            <a:avLst/>
          </a:prstGeom>
          <a:solidFill>
            <a:srgbClr val="B6D7A8"/>
          </a:solidFill>
        </p:spPr>
        <p:txBody>
          <a:bodyPr anchorCtr="0" anchor="b" bIns="91425" lIns="91425" spcFirstLastPara="1" rIns="91425" wrap="square" tIns="91425">
            <a:spAutoFit/>
          </a:bodyPr>
          <a:lstStyle/>
          <a:p>
            <a:pPr indent="0" lvl="0" marL="0" rtl="0" algn="l">
              <a:spcBef>
                <a:spcPts val="0"/>
              </a:spcBef>
              <a:spcAft>
                <a:spcPts val="0"/>
              </a:spcAft>
              <a:buNone/>
            </a:pPr>
            <a:r>
              <a:rPr lang="en">
                <a:solidFill>
                  <a:srgbClr val="000000"/>
                </a:solidFill>
                <a:latin typeface="Arial"/>
                <a:ea typeface="Arial"/>
                <a:cs typeface="Arial"/>
                <a:sym typeface="Arial"/>
              </a:rPr>
              <a:t>Historical Staffing Numbers: Teachers and Paraprofessionals</a:t>
            </a:r>
            <a:endParaRPr>
              <a:solidFill>
                <a:srgbClr val="000000"/>
              </a:solidFill>
              <a:latin typeface="Arial"/>
              <a:ea typeface="Arial"/>
              <a:cs typeface="Arial"/>
              <a:sym typeface="Arial"/>
            </a:endParaRPr>
          </a:p>
        </p:txBody>
      </p:sp>
      <p:graphicFrame>
        <p:nvGraphicFramePr>
          <p:cNvPr id="172" name="Google Shape;172;p26"/>
          <p:cNvGraphicFramePr/>
          <p:nvPr/>
        </p:nvGraphicFramePr>
        <p:xfrm>
          <a:off x="762000" y="1295400"/>
          <a:ext cx="3000000" cy="3000000"/>
        </p:xfrm>
        <a:graphic>
          <a:graphicData uri="http://schemas.openxmlformats.org/drawingml/2006/table">
            <a:tbl>
              <a:tblPr>
                <a:noFill/>
                <a:tableStyleId>{B0AA31ED-9584-4A6A-BBFE-618FFC5C8781}</a:tableStyleId>
              </a:tblPr>
              <a:tblGrid>
                <a:gridCol w="1114425"/>
                <a:gridCol w="1809750"/>
                <a:gridCol w="2095500"/>
                <a:gridCol w="2324100"/>
              </a:tblGrid>
              <a:tr h="361950">
                <a:tc>
                  <a:txBody>
                    <a:bodyPr/>
                    <a:lstStyle/>
                    <a:p>
                      <a:pPr indent="0" lvl="0" marL="0" rtl="0" algn="ctr">
                        <a:lnSpc>
                          <a:spcPct val="115000"/>
                        </a:lnSpc>
                        <a:spcBef>
                          <a:spcPts val="0"/>
                        </a:spcBef>
                        <a:spcAft>
                          <a:spcPts val="0"/>
                        </a:spcAft>
                        <a:buNone/>
                      </a:pPr>
                      <a:r>
                        <a:rPr b="1" lang="en"/>
                        <a:t>Year</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Certified Teacher Count</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Paraeducator Count</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Total Instructional</a:t>
                      </a:r>
                      <a:endParaRPr b="1"/>
                    </a:p>
                    <a:p>
                      <a:pPr indent="0" lvl="0" marL="0" rtl="0" algn="ctr">
                        <a:lnSpc>
                          <a:spcPct val="115000"/>
                        </a:lnSpc>
                        <a:spcBef>
                          <a:spcPts val="0"/>
                        </a:spcBef>
                        <a:spcAft>
                          <a:spcPts val="0"/>
                        </a:spcAft>
                        <a:buNone/>
                      </a:pPr>
                      <a:r>
                        <a:rPr b="1" lang="en"/>
                        <a:t>Staff</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2017-2018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23</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2018-2019</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23</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2019-2020</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23</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2020-2021</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67</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2021-2022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43</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2022-2023</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43</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73" name="Google Shape;173;p26"/>
          <p:cNvSpPr txBox="1"/>
          <p:nvPr/>
        </p:nvSpPr>
        <p:spPr>
          <a:xfrm>
            <a:off x="914400" y="4510850"/>
            <a:ext cx="7782300" cy="507900"/>
          </a:xfrm>
          <a:prstGeom prst="rect">
            <a:avLst/>
          </a:prstGeom>
          <a:noFill/>
          <a:ln>
            <a:noFill/>
          </a:ln>
        </p:spPr>
        <p:txBody>
          <a:bodyPr anchorCtr="0" anchor="ctr" bIns="91425" lIns="91425" spcFirstLastPara="1" rIns="91425" wrap="square" tIns="91425">
            <a:spAutoFit/>
          </a:bodyPr>
          <a:lstStyle/>
          <a:p>
            <a:pPr indent="0" lvl="0" marL="0" rtl="0" algn="l">
              <a:lnSpc>
                <a:spcPct val="100000"/>
              </a:lnSpc>
              <a:spcBef>
                <a:spcPts val="0"/>
              </a:spcBef>
              <a:spcAft>
                <a:spcPts val="0"/>
              </a:spcAft>
              <a:buNone/>
            </a:pPr>
            <a:r>
              <a:rPr lang="en" sz="1050"/>
              <a:t>Inclusive of PK-8 classroom teachers, specials, interventionists, special educators and special services staff who are employed by the BOE and certified by the CSDE, and all paraeducators on staff as of October 1</a:t>
            </a:r>
            <a:r>
              <a:rPr baseline="30000" lang="en" sz="1050"/>
              <a:t>st</a:t>
            </a:r>
            <a:r>
              <a:rPr lang="en" sz="1050"/>
              <a:t> annually.</a:t>
            </a:r>
            <a:endParaRPr sz="1050"/>
          </a:p>
        </p:txBody>
      </p:sp>
      <p:sp>
        <p:nvSpPr>
          <p:cNvPr id="174" name="Google Shape;17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7"/>
          <p:cNvPicPr preferRelativeResize="0"/>
          <p:nvPr/>
        </p:nvPicPr>
        <p:blipFill>
          <a:blip r:embed="rId3">
            <a:alphaModFix amt="15000"/>
          </a:blip>
          <a:stretch>
            <a:fillRect/>
          </a:stretch>
        </p:blipFill>
        <p:spPr>
          <a:xfrm>
            <a:off x="694775" y="1019585"/>
            <a:ext cx="7401250" cy="3742925"/>
          </a:xfrm>
          <a:prstGeom prst="rect">
            <a:avLst/>
          </a:prstGeom>
          <a:noFill/>
          <a:ln>
            <a:noFill/>
          </a:ln>
        </p:spPr>
      </p:pic>
      <p:sp>
        <p:nvSpPr>
          <p:cNvPr id="180" name="Google Shape;180;p27"/>
          <p:cNvSpPr txBox="1"/>
          <p:nvPr>
            <p:ph type="title"/>
          </p:nvPr>
        </p:nvSpPr>
        <p:spPr>
          <a:xfrm>
            <a:off x="387900" y="317825"/>
            <a:ext cx="8368200" cy="521400"/>
          </a:xfrm>
          <a:prstGeom prst="rect">
            <a:avLst/>
          </a:prstGeom>
          <a:solidFill>
            <a:srgbClr val="B6D7A8"/>
          </a:solidFill>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latin typeface="Arial"/>
                <a:ea typeface="Arial"/>
                <a:cs typeface="Arial"/>
                <a:sym typeface="Arial"/>
              </a:rPr>
              <a:t>Historical Staffing Numbers: District Operations</a:t>
            </a:r>
            <a:endParaRPr>
              <a:solidFill>
                <a:srgbClr val="000000"/>
              </a:solidFill>
              <a:latin typeface="Arial"/>
              <a:ea typeface="Arial"/>
              <a:cs typeface="Arial"/>
              <a:sym typeface="Arial"/>
            </a:endParaRPr>
          </a:p>
        </p:txBody>
      </p:sp>
      <p:graphicFrame>
        <p:nvGraphicFramePr>
          <p:cNvPr id="181" name="Google Shape;181;p27"/>
          <p:cNvGraphicFramePr/>
          <p:nvPr/>
        </p:nvGraphicFramePr>
        <p:xfrm>
          <a:off x="685800" y="914400"/>
          <a:ext cx="3000000" cy="3000000"/>
        </p:xfrm>
        <a:graphic>
          <a:graphicData uri="http://schemas.openxmlformats.org/drawingml/2006/table">
            <a:tbl>
              <a:tblPr>
                <a:noFill/>
                <a:tableStyleId>{B0AA31ED-9584-4A6A-BBFE-618FFC5C8781}</a:tableStyleId>
              </a:tblPr>
              <a:tblGrid>
                <a:gridCol w="1114425"/>
                <a:gridCol w="1809750"/>
                <a:gridCol w="2095500"/>
                <a:gridCol w="2324100"/>
              </a:tblGrid>
              <a:tr h="361950">
                <a:tc>
                  <a:txBody>
                    <a:bodyPr/>
                    <a:lstStyle/>
                    <a:p>
                      <a:pPr indent="0" lvl="0" marL="0" rtl="0" algn="ctr">
                        <a:lnSpc>
                          <a:spcPct val="115000"/>
                        </a:lnSpc>
                        <a:spcBef>
                          <a:spcPts val="0"/>
                        </a:spcBef>
                        <a:spcAft>
                          <a:spcPts val="0"/>
                        </a:spcAft>
                        <a:buNone/>
                      </a:pPr>
                      <a:r>
                        <a:rPr b="1" lang="en"/>
                        <a:t>Year</a:t>
                      </a:r>
                      <a:endParaRPr b="1"/>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Certified Administrator</a:t>
                      </a:r>
                      <a:endParaRPr b="1"/>
                    </a:p>
                    <a:p>
                      <a:pPr indent="0" lvl="0" marL="0" rtl="0" algn="ctr">
                        <a:lnSpc>
                          <a:spcPct val="115000"/>
                        </a:lnSpc>
                        <a:spcBef>
                          <a:spcPts val="0"/>
                        </a:spcBef>
                        <a:spcAft>
                          <a:spcPts val="0"/>
                        </a:spcAft>
                        <a:buNone/>
                      </a:pPr>
                      <a:r>
                        <a:rPr b="1" lang="en"/>
                        <a:t>Count</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Support Staff Count</a:t>
                      </a:r>
                      <a:endParaRPr b="1"/>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t>Total</a:t>
                      </a:r>
                      <a:endParaRPr b="1"/>
                    </a:p>
                    <a:p>
                      <a:pPr indent="0" lvl="0" marL="0" rtl="0" algn="ctr">
                        <a:lnSpc>
                          <a:spcPct val="115000"/>
                        </a:lnSpc>
                        <a:spcBef>
                          <a:spcPts val="0"/>
                        </a:spcBef>
                        <a:spcAft>
                          <a:spcPts val="0"/>
                        </a:spcAft>
                        <a:buNone/>
                      </a:pPr>
                      <a:r>
                        <a:rPr b="1" lang="en"/>
                        <a:t>Staff</a:t>
                      </a:r>
                      <a:endParaRPr b="1"/>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2017-2018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7</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9</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2018-2019</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2019-2020</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6</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2020-2021</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3</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2021-2022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3</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8</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a:t>2022-2023</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2</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5</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7</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82" name="Google Shape;182;p27"/>
          <p:cNvSpPr txBox="1"/>
          <p:nvPr/>
        </p:nvSpPr>
        <p:spPr>
          <a:xfrm>
            <a:off x="762000" y="4400550"/>
            <a:ext cx="7504800" cy="7941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1200"/>
              <a:t>District Operations: Administration(Superintendent, Director of Pupil Services, and Business Manager), Support and Licensed/Technical Staff Employees (Admin assistants, Tech Coordinator, Nurse, Payroll/Benefits, Accounts Payable, Financial Director)</a:t>
            </a:r>
            <a:endParaRPr sz="1200"/>
          </a:p>
        </p:txBody>
      </p:sp>
      <p:sp>
        <p:nvSpPr>
          <p:cNvPr id="183" name="Google Shape;18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8"/>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189" name="Google Shape;189;p28"/>
          <p:cNvSpPr txBox="1"/>
          <p:nvPr>
            <p:ph type="title"/>
          </p:nvPr>
        </p:nvSpPr>
        <p:spPr>
          <a:xfrm>
            <a:off x="387900" y="825"/>
            <a:ext cx="8368200" cy="686100"/>
          </a:xfrm>
          <a:prstGeom prst="rect">
            <a:avLst/>
          </a:prstGeom>
          <a:solidFill>
            <a:srgbClr val="B6D7A8"/>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Arial"/>
                <a:ea typeface="Arial"/>
                <a:cs typeface="Arial"/>
                <a:sym typeface="Arial"/>
              </a:rPr>
              <a:t>Historical Staffing Numbers: School Operations</a:t>
            </a:r>
            <a:endParaRPr>
              <a:solidFill>
                <a:srgbClr val="000000"/>
              </a:solidFill>
              <a:latin typeface="Arial"/>
              <a:ea typeface="Arial"/>
              <a:cs typeface="Arial"/>
              <a:sym typeface="Arial"/>
            </a:endParaRPr>
          </a:p>
        </p:txBody>
      </p:sp>
      <p:graphicFrame>
        <p:nvGraphicFramePr>
          <p:cNvPr id="190" name="Google Shape;190;p28"/>
          <p:cNvGraphicFramePr/>
          <p:nvPr/>
        </p:nvGraphicFramePr>
        <p:xfrm>
          <a:off x="685800" y="838200"/>
          <a:ext cx="3000000" cy="3000000"/>
        </p:xfrm>
        <a:graphic>
          <a:graphicData uri="http://schemas.openxmlformats.org/drawingml/2006/table">
            <a:tbl>
              <a:tblPr>
                <a:noFill/>
                <a:tableStyleId>{B0AA31ED-9584-4A6A-BBFE-618FFC5C8781}</a:tableStyleId>
              </a:tblPr>
              <a:tblGrid>
                <a:gridCol w="1114425"/>
                <a:gridCol w="1809750"/>
                <a:gridCol w="2095500"/>
                <a:gridCol w="2324100"/>
              </a:tblGrid>
              <a:tr h="361950">
                <a:tc>
                  <a:txBody>
                    <a:bodyPr/>
                    <a:lstStyle/>
                    <a:p>
                      <a:pPr indent="0" lvl="0" marL="0" rtl="0" algn="ctr">
                        <a:lnSpc>
                          <a:spcPct val="115000"/>
                        </a:lnSpc>
                        <a:spcBef>
                          <a:spcPts val="0"/>
                        </a:spcBef>
                        <a:spcAft>
                          <a:spcPts val="0"/>
                        </a:spcAft>
                        <a:buNone/>
                      </a:pPr>
                      <a:r>
                        <a:rPr b="1" lang="en" sz="1500"/>
                        <a:t>Year</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Certified Administrator</a:t>
                      </a:r>
                      <a:endParaRPr b="1" sz="1500"/>
                    </a:p>
                    <a:p>
                      <a:pPr indent="0" lvl="0" marL="0" rtl="0" algn="ctr">
                        <a:lnSpc>
                          <a:spcPct val="115000"/>
                        </a:lnSpc>
                        <a:spcBef>
                          <a:spcPts val="0"/>
                        </a:spcBef>
                        <a:spcAft>
                          <a:spcPts val="0"/>
                        </a:spcAft>
                        <a:buNone/>
                      </a:pPr>
                      <a:r>
                        <a:rPr b="1" lang="en" sz="1500"/>
                        <a:t>Count</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Support Staff Count</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Total</a:t>
                      </a:r>
                      <a:endParaRPr b="1" sz="1500"/>
                    </a:p>
                    <a:p>
                      <a:pPr indent="0" lvl="0" marL="0" rtl="0" algn="ctr">
                        <a:lnSpc>
                          <a:spcPct val="115000"/>
                        </a:lnSpc>
                        <a:spcBef>
                          <a:spcPts val="0"/>
                        </a:spcBef>
                        <a:spcAft>
                          <a:spcPts val="0"/>
                        </a:spcAft>
                        <a:buNone/>
                      </a:pPr>
                      <a:r>
                        <a:rPr b="1" lang="en" sz="1500"/>
                        <a:t>Staff</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2017-2018</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4</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2018-2019</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4</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2019-2020</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4</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2020-2021</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4</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2021-2022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4</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2022-2023</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4</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91" name="Google Shape;191;p28"/>
          <p:cNvSpPr txBox="1"/>
          <p:nvPr/>
        </p:nvSpPr>
        <p:spPr>
          <a:xfrm>
            <a:off x="937475" y="4594650"/>
            <a:ext cx="70656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t>School Operations:  Administration (Principal and Assistant Principal) and Support Staff Employees (Admin Assistants) No changes have been made</a:t>
            </a:r>
            <a:endParaRPr sz="1300"/>
          </a:p>
        </p:txBody>
      </p:sp>
      <p:sp>
        <p:nvSpPr>
          <p:cNvPr id="192" name="Google Shape;19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9"/>
          <p:cNvPicPr preferRelativeResize="0"/>
          <p:nvPr/>
        </p:nvPicPr>
        <p:blipFill>
          <a:blip r:embed="rId3">
            <a:alphaModFix amt="15000"/>
          </a:blip>
          <a:stretch>
            <a:fillRect/>
          </a:stretch>
        </p:blipFill>
        <p:spPr>
          <a:xfrm>
            <a:off x="847175" y="943385"/>
            <a:ext cx="7401250" cy="3742925"/>
          </a:xfrm>
          <a:prstGeom prst="rect">
            <a:avLst/>
          </a:prstGeom>
          <a:noFill/>
          <a:ln>
            <a:noFill/>
          </a:ln>
        </p:spPr>
      </p:pic>
      <p:sp>
        <p:nvSpPr>
          <p:cNvPr id="198" name="Google Shape;198;p29"/>
          <p:cNvSpPr txBox="1"/>
          <p:nvPr>
            <p:ph type="title"/>
          </p:nvPr>
        </p:nvSpPr>
        <p:spPr>
          <a:xfrm>
            <a:off x="387900" y="77025"/>
            <a:ext cx="8368200" cy="1046700"/>
          </a:xfrm>
          <a:prstGeom prst="rect">
            <a:avLst/>
          </a:prstGeom>
          <a:solidFill>
            <a:srgbClr val="B6D7A8"/>
          </a:solidFill>
        </p:spPr>
        <p:txBody>
          <a:bodyPr anchorCtr="0" anchor="b" bIns="91425" lIns="91425" spcFirstLastPara="1" rIns="91425" wrap="square" tIns="91425">
            <a:spAutoFit/>
          </a:bodyPr>
          <a:lstStyle/>
          <a:p>
            <a:pPr indent="0" lvl="0" marL="0" rtl="0" algn="l">
              <a:spcBef>
                <a:spcPts val="0"/>
              </a:spcBef>
              <a:spcAft>
                <a:spcPts val="0"/>
              </a:spcAft>
              <a:buNone/>
            </a:pPr>
            <a:r>
              <a:rPr lang="en" sz="2800">
                <a:solidFill>
                  <a:srgbClr val="000000"/>
                </a:solidFill>
                <a:latin typeface="Arial"/>
                <a:ea typeface="Arial"/>
                <a:cs typeface="Arial"/>
                <a:sym typeface="Arial"/>
              </a:rPr>
              <a:t>Historical Staffing Numbers: Transportation, Maintenance, Cafeteria</a:t>
            </a:r>
            <a:endParaRPr sz="2600">
              <a:solidFill>
                <a:srgbClr val="000000"/>
              </a:solidFill>
              <a:latin typeface="Arial"/>
              <a:ea typeface="Arial"/>
              <a:cs typeface="Arial"/>
              <a:sym typeface="Arial"/>
            </a:endParaRPr>
          </a:p>
        </p:txBody>
      </p:sp>
      <p:graphicFrame>
        <p:nvGraphicFramePr>
          <p:cNvPr id="199" name="Google Shape;199;p29"/>
          <p:cNvGraphicFramePr/>
          <p:nvPr/>
        </p:nvGraphicFramePr>
        <p:xfrm>
          <a:off x="1295400" y="1219200"/>
          <a:ext cx="3000000" cy="3000000"/>
        </p:xfrm>
        <a:graphic>
          <a:graphicData uri="http://schemas.openxmlformats.org/drawingml/2006/table">
            <a:tbl>
              <a:tblPr>
                <a:noFill/>
                <a:tableStyleId>{B0AA31ED-9584-4A6A-BBFE-618FFC5C8781}</a:tableStyleId>
              </a:tblPr>
              <a:tblGrid>
                <a:gridCol w="2571750"/>
                <a:gridCol w="2000250"/>
                <a:gridCol w="2152650"/>
              </a:tblGrid>
              <a:tr h="361950">
                <a:tc>
                  <a:txBody>
                    <a:bodyPr/>
                    <a:lstStyle/>
                    <a:p>
                      <a:pPr indent="0" lvl="0" marL="0" rtl="0" algn="ctr">
                        <a:lnSpc>
                          <a:spcPct val="115000"/>
                        </a:lnSpc>
                        <a:spcBef>
                          <a:spcPts val="0"/>
                        </a:spcBef>
                        <a:spcAft>
                          <a:spcPts val="0"/>
                        </a:spcAft>
                        <a:buNone/>
                      </a:pPr>
                      <a:r>
                        <a:rPr b="1" lang="en" sz="1500"/>
                        <a:t>Year</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Certified Administrator</a:t>
                      </a:r>
                      <a:endParaRPr b="1" sz="1500"/>
                    </a:p>
                    <a:p>
                      <a:pPr indent="0" lvl="0" marL="0" rtl="0" algn="ctr">
                        <a:lnSpc>
                          <a:spcPct val="115000"/>
                        </a:lnSpc>
                        <a:spcBef>
                          <a:spcPts val="0"/>
                        </a:spcBef>
                        <a:spcAft>
                          <a:spcPts val="0"/>
                        </a:spcAft>
                        <a:buNone/>
                      </a:pPr>
                      <a:r>
                        <a:rPr b="1" lang="en" sz="1500"/>
                        <a:t>Count</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t>Total</a:t>
                      </a:r>
                      <a:endParaRPr b="1" sz="1500"/>
                    </a:p>
                    <a:p>
                      <a:pPr indent="0" lvl="0" marL="0" rtl="0" algn="ctr">
                        <a:lnSpc>
                          <a:spcPct val="115000"/>
                        </a:lnSpc>
                        <a:spcBef>
                          <a:spcPts val="0"/>
                        </a:spcBef>
                        <a:spcAft>
                          <a:spcPts val="0"/>
                        </a:spcAft>
                        <a:buNone/>
                      </a:pPr>
                      <a:r>
                        <a:rPr b="1" lang="en" sz="1500"/>
                        <a:t>Staff</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2017-2018</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N/A</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17</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2018-2019</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N/A</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17</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2019-2020</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N/A</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18</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2020-2021</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N/A</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18</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2021-2022</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N/A</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19</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500"/>
                        <a:t>2022-2023</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N/A</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500"/>
                        <a:t>19</a:t>
                      </a:r>
                      <a:endParaRPr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00" name="Google Shape;200;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0"/>
          <p:cNvPicPr preferRelativeResize="0"/>
          <p:nvPr/>
        </p:nvPicPr>
        <p:blipFill>
          <a:blip r:embed="rId3">
            <a:alphaModFix amt="15000"/>
          </a:blip>
          <a:stretch>
            <a:fillRect/>
          </a:stretch>
        </p:blipFill>
        <p:spPr>
          <a:xfrm>
            <a:off x="770975" y="867185"/>
            <a:ext cx="7401250" cy="3742925"/>
          </a:xfrm>
          <a:prstGeom prst="rect">
            <a:avLst/>
          </a:prstGeom>
          <a:noFill/>
          <a:ln>
            <a:noFill/>
          </a:ln>
        </p:spPr>
      </p:pic>
      <p:graphicFrame>
        <p:nvGraphicFramePr>
          <p:cNvPr id="206" name="Google Shape;206;p30"/>
          <p:cNvGraphicFramePr/>
          <p:nvPr/>
        </p:nvGraphicFramePr>
        <p:xfrm>
          <a:off x="250125" y="-11505"/>
          <a:ext cx="3000000" cy="3000000"/>
        </p:xfrm>
        <a:graphic>
          <a:graphicData uri="http://schemas.openxmlformats.org/drawingml/2006/table">
            <a:tbl>
              <a:tblPr>
                <a:noFill/>
                <a:tableStyleId>{B0AA31ED-9584-4A6A-BBFE-618FFC5C8781}</a:tableStyleId>
              </a:tblPr>
              <a:tblGrid>
                <a:gridCol w="2374125"/>
                <a:gridCol w="1262050"/>
                <a:gridCol w="1262050"/>
                <a:gridCol w="1262050"/>
                <a:gridCol w="1262050"/>
                <a:gridCol w="1262050"/>
              </a:tblGrid>
              <a:tr h="523575">
                <a:tc gridSpan="6">
                  <a:txBody>
                    <a:bodyPr/>
                    <a:lstStyle/>
                    <a:p>
                      <a:pPr indent="0" lvl="0" marL="0" rtl="0" algn="ctr">
                        <a:lnSpc>
                          <a:spcPct val="115000"/>
                        </a:lnSpc>
                        <a:spcBef>
                          <a:spcPts val="0"/>
                        </a:spcBef>
                        <a:spcAft>
                          <a:spcPts val="0"/>
                        </a:spcAft>
                        <a:buNone/>
                      </a:pPr>
                      <a:r>
                        <a:rPr b="1" lang="en" sz="2000">
                          <a:latin typeface="Times New Roman"/>
                          <a:ea typeface="Times New Roman"/>
                          <a:cs typeface="Times New Roman"/>
                          <a:sym typeface="Times New Roman"/>
                        </a:rPr>
                        <a:t>Certified vs Non-Certified </a:t>
                      </a:r>
                      <a:endParaRPr b="1" sz="20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000">
                          <a:latin typeface="Times New Roman"/>
                          <a:ea typeface="Times New Roman"/>
                          <a:cs typeface="Times New Roman"/>
                          <a:sym typeface="Times New Roman"/>
                        </a:rPr>
                        <a:t>*this depends on Individual Education Plans, therefore it changes year to year.</a:t>
                      </a:r>
                      <a:endParaRPr b="1" sz="1000">
                        <a:latin typeface="Times New Roman"/>
                        <a:ea typeface="Times New Roman"/>
                        <a:cs typeface="Times New Roman"/>
                        <a:sym typeface="Times New Roman"/>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c hMerge="1"/>
                <a:tc hMerge="1"/>
                <a:tc hMerge="1"/>
              </a:tr>
              <a:tr h="431800">
                <a:tc>
                  <a:txBody>
                    <a:bodyPr/>
                    <a:lstStyle/>
                    <a:p>
                      <a:pPr indent="0" lvl="0" marL="0" rtl="0" algn="l">
                        <a:spcBef>
                          <a:spcPts val="0"/>
                        </a:spcBef>
                        <a:spcAft>
                          <a:spcPts val="0"/>
                        </a:spcAft>
                        <a:buNone/>
                      </a:pPr>
                      <a:r>
                        <a:t/>
                      </a:r>
                      <a:endParaRPr b="1" sz="18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latin typeface="Calibri"/>
                          <a:ea typeface="Calibri"/>
                          <a:cs typeface="Calibri"/>
                          <a:sym typeface="Calibri"/>
                        </a:rPr>
                        <a:t>19-20</a:t>
                      </a:r>
                      <a:endParaRPr b="1" sz="1500">
                        <a:latin typeface="Calibri"/>
                        <a:ea typeface="Calibri"/>
                        <a:cs typeface="Calibri"/>
                        <a:sym typeface="Calibri"/>
                      </a:endParaRPr>
                    </a:p>
                    <a:p>
                      <a:pPr indent="0" lvl="0" marL="0" rtl="0" algn="ctr">
                        <a:lnSpc>
                          <a:spcPct val="115000"/>
                        </a:lnSpc>
                        <a:spcBef>
                          <a:spcPts val="0"/>
                        </a:spcBef>
                        <a:spcAft>
                          <a:spcPts val="0"/>
                        </a:spcAft>
                        <a:buNone/>
                      </a:pPr>
                      <a:r>
                        <a:rPr b="1" lang="en" sz="800">
                          <a:latin typeface="Calibri"/>
                          <a:ea typeface="Calibri"/>
                          <a:cs typeface="Calibri"/>
                          <a:sym typeface="Calibri"/>
                        </a:rPr>
                        <a:t>Actuals</a:t>
                      </a:r>
                      <a:endParaRPr b="1" sz="3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latin typeface="Calibri"/>
                          <a:ea typeface="Calibri"/>
                          <a:cs typeface="Calibri"/>
                          <a:sym typeface="Calibri"/>
                        </a:rPr>
                        <a:t>20-21</a:t>
                      </a:r>
                      <a:endParaRPr b="1" sz="1500">
                        <a:latin typeface="Calibri"/>
                        <a:ea typeface="Calibri"/>
                        <a:cs typeface="Calibri"/>
                        <a:sym typeface="Calibri"/>
                      </a:endParaRPr>
                    </a:p>
                    <a:p>
                      <a:pPr indent="0" lvl="0" marL="0" rtl="0" algn="ctr">
                        <a:lnSpc>
                          <a:spcPct val="115000"/>
                        </a:lnSpc>
                        <a:spcBef>
                          <a:spcPts val="0"/>
                        </a:spcBef>
                        <a:spcAft>
                          <a:spcPts val="0"/>
                        </a:spcAft>
                        <a:buNone/>
                      </a:pPr>
                      <a:r>
                        <a:rPr b="1" lang="en" sz="900">
                          <a:latin typeface="Calibri"/>
                          <a:ea typeface="Calibri"/>
                          <a:cs typeface="Calibri"/>
                          <a:sym typeface="Calibri"/>
                        </a:rPr>
                        <a:t>Actuals</a:t>
                      </a:r>
                      <a:endParaRPr b="1" sz="9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latin typeface="Calibri"/>
                          <a:ea typeface="Calibri"/>
                          <a:cs typeface="Calibri"/>
                          <a:sym typeface="Calibri"/>
                        </a:rPr>
                        <a:t>21-22</a:t>
                      </a:r>
                      <a:endParaRPr b="1" sz="1500">
                        <a:latin typeface="Calibri"/>
                        <a:ea typeface="Calibri"/>
                        <a:cs typeface="Calibri"/>
                        <a:sym typeface="Calibri"/>
                      </a:endParaRPr>
                    </a:p>
                    <a:p>
                      <a:pPr indent="0" lvl="0" marL="0" rtl="0" algn="ctr">
                        <a:lnSpc>
                          <a:spcPct val="115000"/>
                        </a:lnSpc>
                        <a:spcBef>
                          <a:spcPts val="0"/>
                        </a:spcBef>
                        <a:spcAft>
                          <a:spcPts val="0"/>
                        </a:spcAft>
                        <a:buNone/>
                      </a:pPr>
                      <a:r>
                        <a:rPr b="1" lang="en" sz="900">
                          <a:latin typeface="Calibri"/>
                          <a:ea typeface="Calibri"/>
                          <a:cs typeface="Calibri"/>
                          <a:sym typeface="Calibri"/>
                        </a:rPr>
                        <a:t>Actuals</a:t>
                      </a:r>
                      <a:endParaRPr b="1" sz="9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latin typeface="Calibri"/>
                          <a:ea typeface="Calibri"/>
                          <a:cs typeface="Calibri"/>
                          <a:sym typeface="Calibri"/>
                        </a:rPr>
                        <a:t>22-23</a:t>
                      </a:r>
                      <a:endParaRPr b="1"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latin typeface="Calibri"/>
                          <a:ea typeface="Calibri"/>
                          <a:cs typeface="Calibri"/>
                          <a:sym typeface="Calibri"/>
                        </a:rPr>
                        <a:t>23-24</a:t>
                      </a:r>
                      <a:endParaRPr b="1"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r h="451600">
                <a:tc>
                  <a:txBody>
                    <a:bodyPr/>
                    <a:lstStyle/>
                    <a:p>
                      <a:pPr indent="0" lvl="0" marL="0" rtl="0" algn="l">
                        <a:lnSpc>
                          <a:spcPct val="115000"/>
                        </a:lnSpc>
                        <a:spcBef>
                          <a:spcPts val="0"/>
                        </a:spcBef>
                        <a:spcAft>
                          <a:spcPts val="0"/>
                        </a:spcAft>
                        <a:buNone/>
                      </a:pPr>
                      <a:r>
                        <a:rPr b="1" lang="en" sz="1700">
                          <a:latin typeface="Times New Roman"/>
                          <a:ea typeface="Times New Roman"/>
                          <a:cs typeface="Times New Roman"/>
                          <a:sym typeface="Times New Roman"/>
                        </a:rPr>
                        <a:t>Administrators</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429,777.10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534,944.95</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557,409.33</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529,358.00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473,206.00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600">
                <a:tc>
                  <a:txBody>
                    <a:bodyPr/>
                    <a:lstStyle/>
                    <a:p>
                      <a:pPr indent="0" lvl="0" marL="0" rtl="0" algn="l">
                        <a:lnSpc>
                          <a:spcPct val="115000"/>
                        </a:lnSpc>
                        <a:spcBef>
                          <a:spcPts val="0"/>
                        </a:spcBef>
                        <a:spcAft>
                          <a:spcPts val="0"/>
                        </a:spcAft>
                        <a:buNone/>
                      </a:pPr>
                      <a:r>
                        <a:rPr b="1" lang="en" sz="1700">
                          <a:latin typeface="Times New Roman"/>
                          <a:ea typeface="Times New Roman"/>
                          <a:cs typeface="Times New Roman"/>
                          <a:sym typeface="Times New Roman"/>
                        </a:rPr>
                        <a:t>Non-Certified Staff</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1,635,813.46</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1,444,647.41</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1,507,819.30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1,545,676.05</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1,586,040.00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600">
                <a:tc>
                  <a:txBody>
                    <a:bodyPr/>
                    <a:lstStyle/>
                    <a:p>
                      <a:pPr indent="0" lvl="0" marL="0" rtl="0" algn="l">
                        <a:lnSpc>
                          <a:spcPct val="115000"/>
                        </a:lnSpc>
                        <a:spcBef>
                          <a:spcPts val="0"/>
                        </a:spcBef>
                        <a:spcAft>
                          <a:spcPts val="0"/>
                        </a:spcAft>
                        <a:buNone/>
                      </a:pPr>
                      <a:r>
                        <a:rPr b="1" lang="en" sz="1700">
                          <a:latin typeface="Times New Roman"/>
                          <a:ea typeface="Times New Roman"/>
                          <a:cs typeface="Times New Roman"/>
                          <a:sym typeface="Times New Roman"/>
                        </a:rPr>
                        <a:t>Certified Staff</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2,594,125.59</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2,657,654.57</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2,757,366.19</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2,938,129.00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3,016,943.00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600">
                <a:tc>
                  <a:txBody>
                    <a:bodyPr/>
                    <a:lstStyle/>
                    <a:p>
                      <a:pPr indent="0" lvl="0" marL="0" rtl="0" algn="l">
                        <a:lnSpc>
                          <a:spcPct val="115000"/>
                        </a:lnSpc>
                        <a:spcBef>
                          <a:spcPts val="0"/>
                        </a:spcBef>
                        <a:spcAft>
                          <a:spcPts val="0"/>
                        </a:spcAft>
                        <a:buNone/>
                      </a:pPr>
                      <a:r>
                        <a:rPr b="1" lang="en" sz="1700">
                          <a:latin typeface="Times New Roman"/>
                          <a:ea typeface="Times New Roman"/>
                          <a:cs typeface="Times New Roman"/>
                          <a:sym typeface="Times New Roman"/>
                        </a:rPr>
                        <a:t>Substitutes</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87,704.54</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90,658.93</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98,324.90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77,025.00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70,025.00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600">
                <a:tc>
                  <a:txBody>
                    <a:bodyPr/>
                    <a:lstStyle/>
                    <a:p>
                      <a:pPr indent="0" lvl="0" marL="0" rtl="0" algn="l">
                        <a:lnSpc>
                          <a:spcPct val="115000"/>
                        </a:lnSpc>
                        <a:spcBef>
                          <a:spcPts val="0"/>
                        </a:spcBef>
                        <a:spcAft>
                          <a:spcPts val="0"/>
                        </a:spcAft>
                        <a:buNone/>
                      </a:pPr>
                      <a:r>
                        <a:rPr b="1" lang="en" sz="1700">
                          <a:latin typeface="Times New Roman"/>
                          <a:ea typeface="Times New Roman"/>
                          <a:cs typeface="Times New Roman"/>
                          <a:sym typeface="Times New Roman"/>
                        </a:rPr>
                        <a:t>Additional Comp</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63,464.69</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18,422.32</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58,574.66</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73,792.00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76,040.00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600">
                <a:tc>
                  <a:txBody>
                    <a:bodyPr/>
                    <a:lstStyle/>
                    <a:p>
                      <a:pPr indent="0" lvl="0" marL="0" rtl="0" algn="l">
                        <a:lnSpc>
                          <a:spcPct val="115000"/>
                        </a:lnSpc>
                        <a:spcBef>
                          <a:spcPts val="0"/>
                        </a:spcBef>
                        <a:spcAft>
                          <a:spcPts val="0"/>
                        </a:spcAft>
                        <a:buNone/>
                      </a:pPr>
                      <a:r>
                        <a:rPr b="1" lang="en" sz="1700">
                          <a:latin typeface="Times New Roman"/>
                          <a:ea typeface="Times New Roman"/>
                          <a:cs typeface="Times New Roman"/>
                          <a:sym typeface="Times New Roman"/>
                        </a:rPr>
                        <a:t>ESY Certified*</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6,080.00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12,346.40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12,500.00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10,000.00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600">
                <a:tc>
                  <a:txBody>
                    <a:bodyPr/>
                    <a:lstStyle/>
                    <a:p>
                      <a:pPr indent="0" lvl="0" marL="0" rtl="0" algn="l">
                        <a:lnSpc>
                          <a:spcPct val="115000"/>
                        </a:lnSpc>
                        <a:spcBef>
                          <a:spcPts val="0"/>
                        </a:spcBef>
                        <a:spcAft>
                          <a:spcPts val="0"/>
                        </a:spcAft>
                        <a:buNone/>
                      </a:pPr>
                      <a:r>
                        <a:rPr b="1" lang="en" sz="1700">
                          <a:latin typeface="Times New Roman"/>
                          <a:ea typeface="Times New Roman"/>
                          <a:cs typeface="Times New Roman"/>
                          <a:sym typeface="Times New Roman"/>
                        </a:rPr>
                        <a:t>ESY Non-Certified*</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1,320.00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16,841.94</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18,000.00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700">
                          <a:latin typeface="Times New Roman"/>
                          <a:ea typeface="Times New Roman"/>
                          <a:cs typeface="Times New Roman"/>
                          <a:sym typeface="Times New Roman"/>
                        </a:rPr>
                        <a:t>15,700.00</a:t>
                      </a:r>
                      <a:endParaRPr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600">
                <a:tc>
                  <a:txBody>
                    <a:bodyPr/>
                    <a:lstStyle/>
                    <a:p>
                      <a:pPr indent="0" lvl="0" marL="0" rtl="0" algn="l">
                        <a:lnSpc>
                          <a:spcPct val="115000"/>
                        </a:lnSpc>
                        <a:spcBef>
                          <a:spcPts val="0"/>
                        </a:spcBef>
                        <a:spcAft>
                          <a:spcPts val="0"/>
                        </a:spcAft>
                        <a:buNone/>
                      </a:pPr>
                      <a:r>
                        <a:rPr b="1" lang="en" sz="1700">
                          <a:latin typeface="Times New Roman"/>
                          <a:ea typeface="Times New Roman"/>
                          <a:cs typeface="Times New Roman"/>
                          <a:sym typeface="Times New Roman"/>
                        </a:rPr>
                        <a:t>Total Salaries</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700">
                          <a:latin typeface="Times New Roman"/>
                          <a:ea typeface="Times New Roman"/>
                          <a:cs typeface="Times New Roman"/>
                          <a:sym typeface="Times New Roman"/>
                        </a:rPr>
                        <a:t>4,810,885.38</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700">
                          <a:latin typeface="Times New Roman"/>
                          <a:ea typeface="Times New Roman"/>
                          <a:cs typeface="Times New Roman"/>
                          <a:sym typeface="Times New Roman"/>
                        </a:rPr>
                        <a:t>4</a:t>
                      </a:r>
                      <a:r>
                        <a:rPr b="1" lang="en" sz="1700">
                          <a:latin typeface="Times New Roman"/>
                          <a:ea typeface="Times New Roman"/>
                          <a:cs typeface="Times New Roman"/>
                          <a:sym typeface="Times New Roman"/>
                        </a:rPr>
                        <a:t>,753,728.18</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700">
                          <a:latin typeface="Times New Roman"/>
                          <a:ea typeface="Times New Roman"/>
                          <a:cs typeface="Times New Roman"/>
                          <a:sym typeface="Times New Roman"/>
                        </a:rPr>
                        <a:t>5,008,682.72</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700">
                          <a:latin typeface="Times New Roman"/>
                          <a:ea typeface="Times New Roman"/>
                          <a:cs typeface="Times New Roman"/>
                          <a:sym typeface="Times New Roman"/>
                        </a:rPr>
                        <a:t>5,194,480.05</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700">
                          <a:latin typeface="Times New Roman"/>
                          <a:ea typeface="Times New Roman"/>
                          <a:cs typeface="Times New Roman"/>
                          <a:sym typeface="Times New Roman"/>
                        </a:rPr>
                        <a:t>5,247,954.00</a:t>
                      </a:r>
                      <a:endParaRPr b="1" sz="17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07" name="Google Shape;20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387900" y="77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 Proposed Budget Salaries:</a:t>
            </a:r>
            <a:endParaRPr>
              <a:solidFill>
                <a:srgbClr val="000000"/>
              </a:solidFill>
            </a:endParaRPr>
          </a:p>
        </p:txBody>
      </p:sp>
      <p:sp>
        <p:nvSpPr>
          <p:cNvPr id="213" name="Google Shape;213;p31"/>
          <p:cNvSpPr txBox="1"/>
          <p:nvPr>
            <p:ph idx="4294967295" type="body"/>
          </p:nvPr>
        </p:nvSpPr>
        <p:spPr>
          <a:xfrm>
            <a:off x="5025025" y="1261225"/>
            <a:ext cx="4119000" cy="3402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rgbClr val="000000"/>
                </a:solidFill>
              </a:rPr>
              <a:t>Salary costs are 60.4% of operating budget.</a:t>
            </a:r>
            <a:endParaRPr>
              <a:solidFill>
                <a:srgbClr val="000000"/>
              </a:solidFill>
            </a:endParaRPr>
          </a:p>
          <a:p>
            <a:pPr indent="0" lvl="0" marL="0" rtl="0" algn="l">
              <a:spcBef>
                <a:spcPts val="1200"/>
              </a:spcBef>
              <a:spcAft>
                <a:spcPts val="0"/>
              </a:spcAft>
              <a:buNone/>
            </a:pPr>
            <a:r>
              <a:rPr lang="en">
                <a:solidFill>
                  <a:srgbClr val="000000"/>
                </a:solidFill>
              </a:rPr>
              <a:t>Reduction of .5 Administrator</a:t>
            </a:r>
            <a:endParaRPr>
              <a:solidFill>
                <a:srgbClr val="000000"/>
              </a:solidFill>
            </a:endParaRPr>
          </a:p>
          <a:p>
            <a:pPr indent="0" lvl="0" marL="0" rtl="0" algn="l">
              <a:spcBef>
                <a:spcPts val="1200"/>
              </a:spcBef>
              <a:spcAft>
                <a:spcPts val="0"/>
              </a:spcAft>
              <a:buNone/>
            </a:pPr>
            <a:r>
              <a:rPr lang="en">
                <a:solidFill>
                  <a:srgbClr val="000000"/>
                </a:solidFill>
              </a:rPr>
              <a:t>Addition of 1 full time Spanish Teacher</a:t>
            </a:r>
            <a:endParaRPr>
              <a:solidFill>
                <a:srgbClr val="000000"/>
              </a:solidFill>
            </a:endParaRPr>
          </a:p>
          <a:p>
            <a:pPr indent="0" lvl="0" marL="0" rtl="0" algn="l">
              <a:spcBef>
                <a:spcPts val="1200"/>
              </a:spcBef>
              <a:spcAft>
                <a:spcPts val="0"/>
              </a:spcAft>
              <a:buNone/>
            </a:pPr>
            <a:r>
              <a:rPr lang="en">
                <a:solidFill>
                  <a:srgbClr val="000000"/>
                </a:solidFill>
              </a:rPr>
              <a:t>Addition of .5 School Psychologist or Library Media Specialist. </a:t>
            </a:r>
            <a:endParaRPr>
              <a:solidFill>
                <a:srgbClr val="000000"/>
              </a:solidFill>
            </a:endParaRPr>
          </a:p>
          <a:p>
            <a:pPr indent="0" lvl="0" marL="0" rtl="0" algn="l">
              <a:spcBef>
                <a:spcPts val="1200"/>
              </a:spcBef>
              <a:spcAft>
                <a:spcPts val="1200"/>
              </a:spcAft>
              <a:buNone/>
            </a:pPr>
            <a:r>
              <a:rPr lang="en">
                <a:solidFill>
                  <a:srgbClr val="000000"/>
                </a:solidFill>
              </a:rPr>
              <a:t>Substitutes are not broken out as certified/non-certified. Some substitutes are for certified teachers others for paras, kitchen and custodial.</a:t>
            </a:r>
            <a:endParaRPr>
              <a:solidFill>
                <a:srgbClr val="000000"/>
              </a:solidFill>
            </a:endParaRPr>
          </a:p>
        </p:txBody>
      </p:sp>
      <p:pic>
        <p:nvPicPr>
          <p:cNvPr id="214" name="Google Shape;214;p31" title="Chart"/>
          <p:cNvPicPr preferRelativeResize="0"/>
          <p:nvPr/>
        </p:nvPicPr>
        <p:blipFill>
          <a:blip r:embed="rId3">
            <a:alphaModFix/>
          </a:blip>
          <a:stretch>
            <a:fillRect/>
          </a:stretch>
        </p:blipFill>
        <p:spPr>
          <a:xfrm>
            <a:off x="143513" y="959288"/>
            <a:ext cx="4983824" cy="3224924"/>
          </a:xfrm>
          <a:prstGeom prst="rect">
            <a:avLst/>
          </a:prstGeom>
          <a:noFill/>
          <a:ln>
            <a:noFill/>
          </a:ln>
        </p:spPr>
      </p:pic>
      <p:sp>
        <p:nvSpPr>
          <p:cNvPr id="215" name="Google Shape;215;p31"/>
          <p:cNvSpPr txBox="1"/>
          <p:nvPr/>
        </p:nvSpPr>
        <p:spPr>
          <a:xfrm>
            <a:off x="1150275" y="4149750"/>
            <a:ext cx="2970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2023-24 Proposed	$5,247,954</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2022-23 Budget		$5,194,480</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Increase			$53,474</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 increase			1%</a:t>
            </a:r>
            <a:endParaRPr b="1">
              <a:latin typeface="Roboto"/>
              <a:ea typeface="Roboto"/>
              <a:cs typeface="Roboto"/>
              <a:sym typeface="Roboto"/>
            </a:endParaRPr>
          </a:p>
        </p:txBody>
      </p:sp>
      <p:sp>
        <p:nvSpPr>
          <p:cNvPr id="216" name="Google Shape;21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4"/>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72" name="Google Shape;72;p14"/>
          <p:cNvSpPr txBox="1"/>
          <p:nvPr>
            <p:ph type="title"/>
          </p:nvPr>
        </p:nvSpPr>
        <p:spPr>
          <a:xfrm>
            <a:off x="387900" y="458025"/>
            <a:ext cx="8368200" cy="686100"/>
          </a:xfrm>
          <a:prstGeom prst="rect">
            <a:avLst/>
          </a:prstGeom>
          <a:no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Ashford Board of Education Mission</a:t>
            </a:r>
            <a:endParaRPr>
              <a:solidFill>
                <a:srgbClr val="000000"/>
              </a:solidFill>
            </a:endParaRPr>
          </a:p>
        </p:txBody>
      </p:sp>
      <p:sp>
        <p:nvSpPr>
          <p:cNvPr id="73" name="Google Shape;73;p14"/>
          <p:cNvSpPr txBox="1"/>
          <p:nvPr>
            <p:ph idx="4294967295" type="body"/>
          </p:nvPr>
        </p:nvSpPr>
        <p:spPr>
          <a:xfrm>
            <a:off x="387900" y="1642224"/>
            <a:ext cx="8368200" cy="30789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SzPts val="935"/>
              <a:buNone/>
            </a:pPr>
            <a:r>
              <a:rPr lang="en" sz="2029">
                <a:solidFill>
                  <a:srgbClr val="000000"/>
                </a:solidFill>
              </a:rPr>
              <a:t>The Ashford Board of Education, in partnership with Ashford School and the community, is committed to providing a safe and positive environment that encourages </a:t>
            </a:r>
            <a:r>
              <a:rPr lang="en" sz="2029">
                <a:solidFill>
                  <a:srgbClr val="000000"/>
                </a:solidFill>
              </a:rPr>
              <a:t>lifelong</a:t>
            </a:r>
            <a:r>
              <a:rPr lang="en" sz="2029">
                <a:solidFill>
                  <a:srgbClr val="000000"/>
                </a:solidFill>
              </a:rPr>
              <a:t> learning and empowers students to succeed in their continued educational endeavors.  Students will also discover their passions, strive for excellence, connect with their community and the world, and contribute in positive and meaningful ways.</a:t>
            </a:r>
            <a:endParaRPr sz="2029">
              <a:solidFill>
                <a:srgbClr val="000000"/>
              </a:solidFill>
            </a:endParaRPr>
          </a:p>
          <a:p>
            <a:pPr indent="0" lvl="0" marL="0" rtl="0" algn="l">
              <a:spcBef>
                <a:spcPts val="1200"/>
              </a:spcBef>
              <a:spcAft>
                <a:spcPts val="1200"/>
              </a:spcAft>
              <a:buSzPts val="935"/>
              <a:buNone/>
            </a:pPr>
            <a:r>
              <a:rPr lang="en" sz="2029">
                <a:solidFill>
                  <a:srgbClr val="000000"/>
                </a:solidFill>
              </a:rPr>
              <a:t> </a:t>
            </a:r>
            <a:endParaRPr sz="2029">
              <a:solidFill>
                <a:srgbClr val="000000"/>
              </a:solidFill>
            </a:endParaRPr>
          </a:p>
        </p:txBody>
      </p:sp>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2"/>
          <p:cNvPicPr preferRelativeResize="0"/>
          <p:nvPr/>
        </p:nvPicPr>
        <p:blipFill>
          <a:blip r:embed="rId3">
            <a:alphaModFix amt="15000"/>
          </a:blip>
          <a:stretch>
            <a:fillRect/>
          </a:stretch>
        </p:blipFill>
        <p:spPr>
          <a:xfrm>
            <a:off x="694775" y="867185"/>
            <a:ext cx="7401250" cy="3742925"/>
          </a:xfrm>
          <a:prstGeom prst="rect">
            <a:avLst/>
          </a:prstGeom>
          <a:noFill/>
          <a:ln>
            <a:noFill/>
          </a:ln>
        </p:spPr>
      </p:pic>
      <p:graphicFrame>
        <p:nvGraphicFramePr>
          <p:cNvPr id="222" name="Google Shape;222;p32"/>
          <p:cNvGraphicFramePr/>
          <p:nvPr/>
        </p:nvGraphicFramePr>
        <p:xfrm>
          <a:off x="100750" y="-127430"/>
          <a:ext cx="3000000" cy="3000000"/>
        </p:xfrm>
        <a:graphic>
          <a:graphicData uri="http://schemas.openxmlformats.org/drawingml/2006/table">
            <a:tbl>
              <a:tblPr>
                <a:noFill/>
                <a:tableStyleId>{B0AA31ED-9584-4A6A-BBFE-618FFC5C8781}</a:tableStyleId>
              </a:tblPr>
              <a:tblGrid>
                <a:gridCol w="2320325"/>
                <a:gridCol w="1331575"/>
                <a:gridCol w="1331575"/>
                <a:gridCol w="1331575"/>
                <a:gridCol w="1331575"/>
                <a:gridCol w="1331575"/>
              </a:tblGrid>
              <a:tr h="441050">
                <a:tc gridSpan="6">
                  <a:txBody>
                    <a:bodyPr/>
                    <a:lstStyle/>
                    <a:p>
                      <a:pPr indent="0" lvl="0" marL="0" rtl="0" algn="ctr">
                        <a:lnSpc>
                          <a:spcPct val="115000"/>
                        </a:lnSpc>
                        <a:spcBef>
                          <a:spcPts val="0"/>
                        </a:spcBef>
                        <a:spcAft>
                          <a:spcPts val="0"/>
                        </a:spcAft>
                        <a:buNone/>
                      </a:pPr>
                      <a:r>
                        <a:rPr b="1" lang="en" sz="1500">
                          <a:latin typeface="Times New Roman"/>
                          <a:ea typeface="Times New Roman"/>
                          <a:cs typeface="Times New Roman"/>
                          <a:sym typeface="Times New Roman"/>
                        </a:rPr>
                        <a:t>Employee Benefits </a:t>
                      </a:r>
                      <a:endParaRPr b="1" sz="1500">
                        <a:latin typeface="Times New Roman"/>
                        <a:ea typeface="Times New Roman"/>
                        <a:cs typeface="Times New Roman"/>
                        <a:sym typeface="Times New Roman"/>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c hMerge="1"/>
                <a:tc hMerge="1"/>
                <a:tc hMerge="1"/>
              </a:tr>
              <a:tr h="396200">
                <a:tc>
                  <a:txBody>
                    <a:bodyPr/>
                    <a:lstStyle/>
                    <a:p>
                      <a:pPr indent="0" lvl="0" marL="0" rtl="0" algn="l">
                        <a:spcBef>
                          <a:spcPts val="0"/>
                        </a:spcBef>
                        <a:spcAft>
                          <a:spcPts val="0"/>
                        </a:spcAft>
                        <a:buNone/>
                      </a:pPr>
                      <a:r>
                        <a:t/>
                      </a:r>
                      <a:endParaRPr b="1"/>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19-20</a:t>
                      </a:r>
                      <a:endParaRPr b="1" sz="1100">
                        <a:latin typeface="Calibri"/>
                        <a:ea typeface="Calibri"/>
                        <a:cs typeface="Calibri"/>
                        <a:sym typeface="Calibri"/>
                      </a:endParaRPr>
                    </a:p>
                    <a:p>
                      <a:pPr indent="0" lvl="0" marL="0" rtl="0" algn="ctr">
                        <a:lnSpc>
                          <a:spcPct val="115000"/>
                        </a:lnSpc>
                        <a:spcBef>
                          <a:spcPts val="0"/>
                        </a:spcBef>
                        <a:spcAft>
                          <a:spcPts val="0"/>
                        </a:spcAft>
                        <a:buNone/>
                      </a:pPr>
                      <a:r>
                        <a:rPr b="1" lang="en" sz="1100">
                          <a:latin typeface="Calibri"/>
                          <a:ea typeface="Calibri"/>
                          <a:cs typeface="Calibri"/>
                          <a:sym typeface="Calibri"/>
                        </a:rPr>
                        <a:t>Actuals</a:t>
                      </a:r>
                      <a:endParaRPr b="1" sz="1100">
                        <a:latin typeface="Calibri"/>
                        <a:ea typeface="Calibri"/>
                        <a:cs typeface="Calibri"/>
                        <a:sym typeface="Calibri"/>
                      </a:endParaRPr>
                    </a:p>
                  </a:txBody>
                  <a:tcPr marT="91425" marB="91425"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20-21</a:t>
                      </a:r>
                      <a:endParaRPr b="1" sz="1100">
                        <a:latin typeface="Calibri"/>
                        <a:ea typeface="Calibri"/>
                        <a:cs typeface="Calibri"/>
                        <a:sym typeface="Calibri"/>
                      </a:endParaRPr>
                    </a:p>
                    <a:p>
                      <a:pPr indent="0" lvl="0" marL="0" rtl="0" algn="ctr">
                        <a:lnSpc>
                          <a:spcPct val="115000"/>
                        </a:lnSpc>
                        <a:spcBef>
                          <a:spcPts val="0"/>
                        </a:spcBef>
                        <a:spcAft>
                          <a:spcPts val="0"/>
                        </a:spcAft>
                        <a:buNone/>
                      </a:pPr>
                      <a:r>
                        <a:rPr b="1" lang="en" sz="1100">
                          <a:latin typeface="Calibri"/>
                          <a:ea typeface="Calibri"/>
                          <a:cs typeface="Calibri"/>
                          <a:sym typeface="Calibri"/>
                        </a:rPr>
                        <a:t>Actuals</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21-22</a:t>
                      </a:r>
                      <a:endParaRPr b="1" sz="1100">
                        <a:latin typeface="Calibri"/>
                        <a:ea typeface="Calibri"/>
                        <a:cs typeface="Calibri"/>
                        <a:sym typeface="Calibri"/>
                      </a:endParaRPr>
                    </a:p>
                    <a:p>
                      <a:pPr indent="0" lvl="0" marL="0" rtl="0" algn="ctr">
                        <a:lnSpc>
                          <a:spcPct val="115000"/>
                        </a:lnSpc>
                        <a:spcBef>
                          <a:spcPts val="0"/>
                        </a:spcBef>
                        <a:spcAft>
                          <a:spcPts val="0"/>
                        </a:spcAft>
                        <a:buNone/>
                      </a:pPr>
                      <a:r>
                        <a:rPr b="1" lang="en" sz="1100">
                          <a:latin typeface="Calibri"/>
                          <a:ea typeface="Calibri"/>
                          <a:cs typeface="Calibri"/>
                          <a:sym typeface="Calibri"/>
                        </a:rPr>
                        <a:t>Actuals</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22-23</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23-24</a:t>
                      </a:r>
                      <a:endParaRPr b="1" sz="11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Employee Insurance</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1,204,073.23</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1,201,245.22</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1,338,958.53</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1,704,683.77</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1,863,225.00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Life Insurance</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12,754.97</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14,399.80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13,427.03</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17,856.00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16,165.00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SS/Medicare</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181,442.39</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170,243.29</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171,147.93</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169,975.72</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186,115.00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Retirement Benefits</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146,335.54</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159,027.38</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159,604.32</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91,428.46</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156,076.00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Tuition Reimbursement</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21,650.72</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9,999.90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7,441.86</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15,000.00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20,000.00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Unemployment Ins</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33,341.00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8,204.50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13,299.94</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32,657.00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20,000.00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Worker's Compensation</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32,314.34</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34,365.00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33,682.71</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35,999.00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32,655.00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Other Benefits</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3,600.00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6,357.63</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5,573.17</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6,000.00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3,600.00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Professional Development</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12,523.22</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1,103.09</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10,084.80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12,450.00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12,450.00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Mileage</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687.81</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1,075.42</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1,170.00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Times New Roman"/>
                          <a:ea typeface="Times New Roman"/>
                          <a:cs typeface="Times New Roman"/>
                          <a:sym typeface="Times New Roman"/>
                        </a:rPr>
                        <a:t>1,000.00</a:t>
                      </a:r>
                      <a:endParaRPr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7000">
                <a:tc>
                  <a:txBody>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Total Benefits</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200">
                          <a:latin typeface="Times New Roman"/>
                          <a:ea typeface="Times New Roman"/>
                          <a:cs typeface="Times New Roman"/>
                          <a:sym typeface="Times New Roman"/>
                        </a:rPr>
                        <a:t>1,648,723.22</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200">
                          <a:latin typeface="Times New Roman"/>
                          <a:ea typeface="Times New Roman"/>
                          <a:cs typeface="Times New Roman"/>
                          <a:sym typeface="Times New Roman"/>
                        </a:rPr>
                        <a:t>1,604,945.81</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200">
                          <a:latin typeface="Times New Roman"/>
                          <a:ea typeface="Times New Roman"/>
                          <a:cs typeface="Times New Roman"/>
                          <a:sym typeface="Times New Roman"/>
                        </a:rPr>
                        <a:t>1,754,295.71</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200">
                          <a:latin typeface="Times New Roman"/>
                          <a:ea typeface="Times New Roman"/>
                          <a:cs typeface="Times New Roman"/>
                          <a:sym typeface="Times New Roman"/>
                        </a:rPr>
                        <a:t>2,087,219.95</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200">
                          <a:latin typeface="Times New Roman"/>
                          <a:ea typeface="Times New Roman"/>
                          <a:cs typeface="Times New Roman"/>
                          <a:sym typeface="Times New Roman"/>
                        </a:rPr>
                        <a:t>2,311,286.00</a:t>
                      </a:r>
                      <a:endParaRPr b="1" sz="12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23" name="Google Shape;22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387900" y="1532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Proposed Budget Benefits</a:t>
            </a:r>
            <a:endParaRPr>
              <a:solidFill>
                <a:srgbClr val="000000"/>
              </a:solidFill>
            </a:endParaRPr>
          </a:p>
        </p:txBody>
      </p:sp>
      <p:graphicFrame>
        <p:nvGraphicFramePr>
          <p:cNvPr id="229" name="Google Shape;229;p33"/>
          <p:cNvGraphicFramePr/>
          <p:nvPr/>
        </p:nvGraphicFramePr>
        <p:xfrm>
          <a:off x="5791200" y="1447800"/>
          <a:ext cx="3000000" cy="3000000"/>
        </p:xfrm>
        <a:graphic>
          <a:graphicData uri="http://schemas.openxmlformats.org/drawingml/2006/table">
            <a:tbl>
              <a:tblPr>
                <a:noFill/>
                <a:tableStyleId>{B0AA31ED-9584-4A6A-BBFE-618FFC5C8781}</a:tableStyleId>
              </a:tblPr>
              <a:tblGrid>
                <a:gridCol w="1929600"/>
                <a:gridCol w="1107350"/>
              </a:tblGrid>
              <a:tr h="836725">
                <a:tc>
                  <a:txBody>
                    <a:bodyPr/>
                    <a:lstStyle/>
                    <a:p>
                      <a:pPr indent="0" lvl="0" marL="0" rtl="0" algn="l">
                        <a:lnSpc>
                          <a:spcPct val="115000"/>
                        </a:lnSpc>
                        <a:spcBef>
                          <a:spcPts val="0"/>
                        </a:spcBef>
                        <a:spcAft>
                          <a:spcPts val="0"/>
                        </a:spcAft>
                        <a:buNone/>
                      </a:pPr>
                      <a:r>
                        <a:rPr lang="en">
                          <a:latin typeface="Calibri"/>
                          <a:ea typeface="Calibri"/>
                          <a:cs typeface="Calibri"/>
                          <a:sym typeface="Calibri"/>
                        </a:rPr>
                        <a:t>Medical Insurance to Increase by 20%</a:t>
                      </a:r>
                      <a:endParaRPr>
                        <a:latin typeface="Calibri"/>
                        <a:ea typeface="Calibri"/>
                        <a:cs typeface="Calibri"/>
                        <a:sym typeface="Calibri"/>
                      </a:endParaRPr>
                    </a:p>
                  </a:txBody>
                  <a:tcPr marT="91425" marB="91425" marR="28575" marL="28575" anchor="b">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91425" marB="91425" marR="28575" marL="28575" anchor="b">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545250">
                <a:tc>
                  <a:txBody>
                    <a:bodyPr/>
                    <a:lstStyle/>
                    <a:p>
                      <a:pPr indent="0" lvl="0" marL="0" rtl="0" algn="l">
                        <a:lnSpc>
                          <a:spcPct val="115000"/>
                        </a:lnSpc>
                        <a:spcBef>
                          <a:spcPts val="0"/>
                        </a:spcBef>
                        <a:spcAft>
                          <a:spcPts val="0"/>
                        </a:spcAft>
                        <a:buNone/>
                      </a:pPr>
                      <a:r>
                        <a:rPr lang="en">
                          <a:latin typeface="Calibri"/>
                          <a:ea typeface="Calibri"/>
                          <a:cs typeface="Calibri"/>
                          <a:sym typeface="Calibri"/>
                        </a:rPr>
                        <a:t>Dental to Increase by 10%</a:t>
                      </a:r>
                      <a:endParaRPr>
                        <a:latin typeface="Calibri"/>
                        <a:ea typeface="Calibri"/>
                        <a:cs typeface="Calibri"/>
                        <a:sym typeface="Calibri"/>
                      </a:endParaRPr>
                    </a:p>
                  </a:txBody>
                  <a:tcPr marT="91425" marB="91425" marR="28575" marL="28575" anchor="b">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91425" marB="91425" marR="28575" marL="28575" anchor="b">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836725">
                <a:tc>
                  <a:txBody>
                    <a:bodyPr/>
                    <a:lstStyle/>
                    <a:p>
                      <a:pPr indent="0" lvl="0" marL="0" rtl="0" algn="l">
                        <a:lnSpc>
                          <a:spcPct val="115000"/>
                        </a:lnSpc>
                        <a:spcBef>
                          <a:spcPts val="0"/>
                        </a:spcBef>
                        <a:spcAft>
                          <a:spcPts val="0"/>
                        </a:spcAft>
                        <a:buNone/>
                      </a:pPr>
                      <a:r>
                        <a:rPr lang="en">
                          <a:latin typeface="Calibri"/>
                          <a:ea typeface="Calibri"/>
                          <a:cs typeface="Calibri"/>
                          <a:sym typeface="Calibri"/>
                        </a:rPr>
                        <a:t>Life Insurance to Increase by 5%</a:t>
                      </a:r>
                      <a:endParaRPr>
                        <a:latin typeface="Calibri"/>
                        <a:ea typeface="Calibri"/>
                        <a:cs typeface="Calibri"/>
                        <a:sym typeface="Calibri"/>
                      </a:endParaRPr>
                    </a:p>
                  </a:txBody>
                  <a:tcPr marT="91425" marB="91425" marR="28575" marL="28575" anchor="b">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91425" marB="91425" marR="28575" marL="28575" anchor="b">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836725">
                <a:tc>
                  <a:txBody>
                    <a:bodyPr/>
                    <a:lstStyle/>
                    <a:p>
                      <a:pPr indent="0" lvl="0" marL="0" rtl="0" algn="l">
                        <a:lnSpc>
                          <a:spcPct val="115000"/>
                        </a:lnSpc>
                        <a:spcBef>
                          <a:spcPts val="0"/>
                        </a:spcBef>
                        <a:spcAft>
                          <a:spcPts val="0"/>
                        </a:spcAft>
                        <a:buNone/>
                      </a:pPr>
                      <a:r>
                        <a:rPr lang="en">
                          <a:latin typeface="Calibri"/>
                          <a:ea typeface="Calibri"/>
                          <a:cs typeface="Calibri"/>
                          <a:sym typeface="Calibri"/>
                        </a:rPr>
                        <a:t>1 Placeholder for Insurance</a:t>
                      </a:r>
                      <a:endParaRPr>
                        <a:latin typeface="Calibri"/>
                        <a:ea typeface="Calibri"/>
                        <a:cs typeface="Calibri"/>
                        <a:sym typeface="Calibri"/>
                      </a:endParaRPr>
                    </a:p>
                  </a:txBody>
                  <a:tcPr marT="91425" marB="91425" marR="28575" marL="28575" anchor="b">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91425" marB="91425" marR="28575" marL="28575" anchor="b">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pic>
        <p:nvPicPr>
          <p:cNvPr id="230" name="Google Shape;230;p33" title="Chart"/>
          <p:cNvPicPr preferRelativeResize="0"/>
          <p:nvPr/>
        </p:nvPicPr>
        <p:blipFill>
          <a:blip r:embed="rId3">
            <a:alphaModFix/>
          </a:blip>
          <a:stretch>
            <a:fillRect/>
          </a:stretch>
        </p:blipFill>
        <p:spPr>
          <a:xfrm>
            <a:off x="152400" y="1067925"/>
            <a:ext cx="5486400" cy="3163824"/>
          </a:xfrm>
          <a:prstGeom prst="rect">
            <a:avLst/>
          </a:prstGeom>
          <a:noFill/>
          <a:ln>
            <a:noFill/>
          </a:ln>
        </p:spPr>
      </p:pic>
      <p:sp>
        <p:nvSpPr>
          <p:cNvPr id="231" name="Google Shape;231;p33"/>
          <p:cNvSpPr txBox="1"/>
          <p:nvPr/>
        </p:nvSpPr>
        <p:spPr>
          <a:xfrm>
            <a:off x="914400" y="396240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2023-24 Proposed	$2,311,286</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2022-23 Budget		$2,087,220</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Increase			$224,066</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 increase			10%</a:t>
            </a:r>
            <a:endParaRPr b="1">
              <a:latin typeface="Roboto"/>
              <a:ea typeface="Roboto"/>
              <a:cs typeface="Roboto"/>
              <a:sym typeface="Roboto"/>
            </a:endParaRPr>
          </a:p>
        </p:txBody>
      </p:sp>
      <p:sp>
        <p:nvSpPr>
          <p:cNvPr id="232" name="Google Shape;23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4"/>
          <p:cNvPicPr preferRelativeResize="0"/>
          <p:nvPr/>
        </p:nvPicPr>
        <p:blipFill>
          <a:blip r:embed="rId3">
            <a:alphaModFix amt="15000"/>
          </a:blip>
          <a:stretch>
            <a:fillRect/>
          </a:stretch>
        </p:blipFill>
        <p:spPr>
          <a:xfrm>
            <a:off x="413200" y="867175"/>
            <a:ext cx="7682825" cy="3742925"/>
          </a:xfrm>
          <a:prstGeom prst="rect">
            <a:avLst/>
          </a:prstGeom>
          <a:noFill/>
          <a:ln>
            <a:noFill/>
          </a:ln>
        </p:spPr>
      </p:pic>
      <p:pic>
        <p:nvPicPr>
          <p:cNvPr id="238" name="Google Shape;238;p34"/>
          <p:cNvPicPr preferRelativeResize="0"/>
          <p:nvPr/>
        </p:nvPicPr>
        <p:blipFill>
          <a:blip r:embed="rId4">
            <a:alphaModFix/>
          </a:blip>
          <a:stretch>
            <a:fillRect/>
          </a:stretch>
        </p:blipFill>
        <p:spPr>
          <a:xfrm>
            <a:off x="328725" y="1002325"/>
            <a:ext cx="8596775" cy="3804175"/>
          </a:xfrm>
          <a:prstGeom prst="rect">
            <a:avLst/>
          </a:prstGeom>
          <a:noFill/>
          <a:ln>
            <a:noFill/>
          </a:ln>
        </p:spPr>
      </p:pic>
      <p:sp>
        <p:nvSpPr>
          <p:cNvPr id="239" name="Google Shape;239;p34"/>
          <p:cNvSpPr txBox="1"/>
          <p:nvPr>
            <p:ph type="title"/>
          </p:nvPr>
        </p:nvSpPr>
        <p:spPr>
          <a:xfrm>
            <a:off x="387900" y="1532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000000"/>
                </a:solidFill>
              </a:rPr>
              <a:t>Services</a:t>
            </a:r>
            <a:endParaRPr sz="2300">
              <a:solidFill>
                <a:srgbClr val="000000"/>
              </a:solidFill>
            </a:endParaRPr>
          </a:p>
        </p:txBody>
      </p:sp>
      <p:sp>
        <p:nvSpPr>
          <p:cNvPr id="240" name="Google Shape;24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87900" y="77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Arial"/>
                <a:ea typeface="Arial"/>
                <a:cs typeface="Arial"/>
                <a:sym typeface="Arial"/>
              </a:rPr>
              <a:t>Proposed Budget Services</a:t>
            </a:r>
            <a:endParaRPr>
              <a:solidFill>
                <a:srgbClr val="000000"/>
              </a:solidFill>
              <a:latin typeface="Arial"/>
              <a:ea typeface="Arial"/>
              <a:cs typeface="Arial"/>
              <a:sym typeface="Arial"/>
            </a:endParaRPr>
          </a:p>
        </p:txBody>
      </p:sp>
      <p:graphicFrame>
        <p:nvGraphicFramePr>
          <p:cNvPr id="246" name="Google Shape;246;p35"/>
          <p:cNvGraphicFramePr/>
          <p:nvPr/>
        </p:nvGraphicFramePr>
        <p:xfrm>
          <a:off x="5942600" y="534525"/>
          <a:ext cx="3000000" cy="3000000"/>
        </p:xfrm>
        <a:graphic>
          <a:graphicData uri="http://schemas.openxmlformats.org/drawingml/2006/table">
            <a:tbl>
              <a:tblPr>
                <a:noFill/>
                <a:tableStyleId>{B0AA31ED-9584-4A6A-BBFE-618FFC5C8781}</a:tableStyleId>
              </a:tblPr>
              <a:tblGrid>
                <a:gridCol w="2813500"/>
              </a:tblGrid>
              <a:tr h="1108075">
                <a:tc>
                  <a:txBody>
                    <a:bodyPr/>
                    <a:lstStyle/>
                    <a:p>
                      <a:pPr indent="0" lvl="0" marL="0" rtl="0" algn="l">
                        <a:lnSpc>
                          <a:spcPct val="115000"/>
                        </a:lnSpc>
                        <a:spcBef>
                          <a:spcPts val="0"/>
                        </a:spcBef>
                        <a:spcAft>
                          <a:spcPts val="0"/>
                        </a:spcAft>
                        <a:buNone/>
                      </a:pPr>
                      <a:r>
                        <a:rPr lang="en" sz="1600"/>
                        <a:t>Only 1 outplaced special education student anticipated this year</a:t>
                      </a:r>
                      <a:endParaRPr sz="1600"/>
                    </a:p>
                  </a:txBody>
                  <a:tcPr marT="91425" marB="91425" marR="91425" marL="91425" anchor="b">
                    <a:lnL cap="flat" cmpd="sng" w="9525">
                      <a:solidFill>
                        <a:srgbClr val="CCCCCC">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828250">
                <a:tc>
                  <a:txBody>
                    <a:bodyPr/>
                    <a:lstStyle/>
                    <a:p>
                      <a:pPr indent="0" lvl="0" marL="0" rtl="0" algn="l">
                        <a:lnSpc>
                          <a:spcPct val="115000"/>
                        </a:lnSpc>
                        <a:spcBef>
                          <a:spcPts val="0"/>
                        </a:spcBef>
                        <a:spcAft>
                          <a:spcPts val="0"/>
                        </a:spcAft>
                        <a:buNone/>
                      </a:pPr>
                      <a:r>
                        <a:rPr lang="en" sz="1600"/>
                        <a:t>OT outsourced providers brought on staff for 23-24</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600"/>
                        <a:t>SLP Increase due to student need </a:t>
                      </a:r>
                      <a:endParaRPr sz="1600"/>
                    </a:p>
                  </a:txBody>
                  <a:tcPr marT="91425" marB="91425" marR="91425" marL="91425" anchor="b">
                    <a:lnL cap="flat" cmpd="sng" w="9525">
                      <a:solidFill>
                        <a:srgbClr val="CCCCCC">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667750">
                <a:tc>
                  <a:txBody>
                    <a:bodyPr/>
                    <a:lstStyle/>
                    <a:p>
                      <a:pPr indent="0" lvl="0" marL="0" rtl="0" algn="l">
                        <a:lnSpc>
                          <a:spcPct val="115000"/>
                        </a:lnSpc>
                        <a:spcBef>
                          <a:spcPts val="0"/>
                        </a:spcBef>
                        <a:spcAft>
                          <a:spcPts val="0"/>
                        </a:spcAft>
                        <a:buNone/>
                      </a:pPr>
                      <a:r>
                        <a:rPr lang="en" sz="1600"/>
                        <a:t>In Liability the large increase is for projected Cybersecurity (based on claims in whole country, they should start coming back down)</a:t>
                      </a:r>
                      <a:endParaRPr sz="1600"/>
                    </a:p>
                  </a:txBody>
                  <a:tcPr marT="91425" marB="91425" marR="91425" marL="91425" anchor="b">
                    <a:lnL cap="flat" cmpd="sng" w="9525">
                      <a:solidFill>
                        <a:srgbClr val="CCCCCC">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pic>
        <p:nvPicPr>
          <p:cNvPr id="247" name="Google Shape;247;p35" title="Chart"/>
          <p:cNvPicPr preferRelativeResize="0"/>
          <p:nvPr/>
        </p:nvPicPr>
        <p:blipFill>
          <a:blip r:embed="rId3">
            <a:alphaModFix/>
          </a:blip>
          <a:stretch>
            <a:fillRect/>
          </a:stretch>
        </p:blipFill>
        <p:spPr>
          <a:xfrm>
            <a:off x="152400" y="839325"/>
            <a:ext cx="5637801" cy="3401799"/>
          </a:xfrm>
          <a:prstGeom prst="rect">
            <a:avLst/>
          </a:prstGeom>
          <a:noFill/>
          <a:ln>
            <a:noFill/>
          </a:ln>
        </p:spPr>
      </p:pic>
      <p:sp>
        <p:nvSpPr>
          <p:cNvPr id="248" name="Google Shape;248;p35"/>
          <p:cNvSpPr txBox="1"/>
          <p:nvPr/>
        </p:nvSpPr>
        <p:spPr>
          <a:xfrm>
            <a:off x="914400" y="396240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2023-24 Proposed	$422,367</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2022-23 Budget		$523,160</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Decrease			$100,793</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 decrease			24%</a:t>
            </a:r>
            <a:endParaRPr b="1">
              <a:latin typeface="Roboto"/>
              <a:ea typeface="Roboto"/>
              <a:cs typeface="Roboto"/>
              <a:sym typeface="Roboto"/>
            </a:endParaRPr>
          </a:p>
        </p:txBody>
      </p:sp>
      <p:sp>
        <p:nvSpPr>
          <p:cNvPr id="249" name="Google Shape;24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6"/>
          <p:cNvPicPr preferRelativeResize="0"/>
          <p:nvPr/>
        </p:nvPicPr>
        <p:blipFill>
          <a:blip r:embed="rId3">
            <a:alphaModFix amt="15000"/>
          </a:blip>
          <a:stretch>
            <a:fillRect/>
          </a:stretch>
        </p:blipFill>
        <p:spPr>
          <a:xfrm>
            <a:off x="694775" y="867185"/>
            <a:ext cx="7401250" cy="3742925"/>
          </a:xfrm>
          <a:prstGeom prst="rect">
            <a:avLst/>
          </a:prstGeom>
          <a:noFill/>
          <a:ln>
            <a:noFill/>
          </a:ln>
        </p:spPr>
      </p:pic>
      <p:graphicFrame>
        <p:nvGraphicFramePr>
          <p:cNvPr id="255" name="Google Shape;255;p36"/>
          <p:cNvGraphicFramePr/>
          <p:nvPr/>
        </p:nvGraphicFramePr>
        <p:xfrm>
          <a:off x="152400" y="304800"/>
          <a:ext cx="3000000" cy="3000000"/>
        </p:xfrm>
        <a:graphic>
          <a:graphicData uri="http://schemas.openxmlformats.org/drawingml/2006/table">
            <a:tbl>
              <a:tblPr>
                <a:noFill/>
                <a:tableStyleId>{B0AA31ED-9584-4A6A-BBFE-618FFC5C8781}</a:tableStyleId>
              </a:tblPr>
              <a:tblGrid>
                <a:gridCol w="2464850"/>
                <a:gridCol w="1276675"/>
                <a:gridCol w="1276675"/>
                <a:gridCol w="1276675"/>
                <a:gridCol w="1276675"/>
                <a:gridCol w="1276675"/>
              </a:tblGrid>
              <a:tr h="559225">
                <a:tc gridSpan="6">
                  <a:txBody>
                    <a:bodyPr/>
                    <a:lstStyle/>
                    <a:p>
                      <a:pPr indent="0" lvl="0" marL="0" rtl="0" algn="ctr">
                        <a:lnSpc>
                          <a:spcPct val="115000"/>
                        </a:lnSpc>
                        <a:spcBef>
                          <a:spcPts val="0"/>
                        </a:spcBef>
                        <a:spcAft>
                          <a:spcPts val="0"/>
                        </a:spcAft>
                        <a:buNone/>
                      </a:pPr>
                      <a:r>
                        <a:rPr b="1" lang="en" sz="1800"/>
                        <a:t>Supplies</a:t>
                      </a:r>
                      <a:r>
                        <a:rPr b="1" lang="en" sz="1800">
                          <a:latin typeface="Times New Roman"/>
                          <a:ea typeface="Times New Roman"/>
                          <a:cs typeface="Times New Roman"/>
                          <a:sym typeface="Times New Roman"/>
                        </a:rPr>
                        <a:t> </a:t>
                      </a:r>
                      <a:endParaRPr b="1" sz="1800">
                        <a:latin typeface="Times New Roman"/>
                        <a:ea typeface="Times New Roman"/>
                        <a:cs typeface="Times New Roman"/>
                        <a:sym typeface="Times New Roman"/>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c hMerge="1"/>
                <a:tc hMerge="1"/>
                <a:tc hMerge="1"/>
              </a:tr>
              <a:tr h="482650">
                <a:tc>
                  <a:txBody>
                    <a:bodyPr/>
                    <a:lstStyle/>
                    <a:p>
                      <a:pPr indent="0" lvl="0" marL="0" rtl="0" algn="ctr">
                        <a:spcBef>
                          <a:spcPts val="0"/>
                        </a:spcBef>
                        <a:spcAft>
                          <a:spcPts val="0"/>
                        </a:spcAft>
                        <a:buNone/>
                      </a:pPr>
                      <a:r>
                        <a:t/>
                      </a:r>
                      <a:endParaRPr b="1"/>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19-20</a:t>
                      </a:r>
                      <a:endParaRPr b="1">
                        <a:latin typeface="Calibri"/>
                        <a:ea typeface="Calibri"/>
                        <a:cs typeface="Calibri"/>
                        <a:sym typeface="Calibri"/>
                      </a:endParaRPr>
                    </a:p>
                    <a:p>
                      <a:pPr indent="0" lvl="0" marL="0" rtl="0" algn="ctr">
                        <a:lnSpc>
                          <a:spcPct val="115000"/>
                        </a:lnSpc>
                        <a:spcBef>
                          <a:spcPts val="0"/>
                        </a:spcBef>
                        <a:spcAft>
                          <a:spcPts val="0"/>
                        </a:spcAft>
                        <a:buNone/>
                      </a:pPr>
                      <a:r>
                        <a:rPr b="1" lang="en" sz="1100">
                          <a:latin typeface="Calibri"/>
                          <a:ea typeface="Calibri"/>
                          <a:cs typeface="Calibri"/>
                          <a:sym typeface="Calibri"/>
                        </a:rPr>
                        <a:t>Actuals</a:t>
                      </a:r>
                      <a:endParaRPr b="1">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20-21</a:t>
                      </a:r>
                      <a:endParaRPr b="1">
                        <a:latin typeface="Calibri"/>
                        <a:ea typeface="Calibri"/>
                        <a:cs typeface="Calibri"/>
                        <a:sym typeface="Calibri"/>
                      </a:endParaRPr>
                    </a:p>
                    <a:p>
                      <a:pPr indent="0" lvl="0" marL="0" rtl="0" algn="ctr">
                        <a:lnSpc>
                          <a:spcPct val="115000"/>
                        </a:lnSpc>
                        <a:spcBef>
                          <a:spcPts val="0"/>
                        </a:spcBef>
                        <a:spcAft>
                          <a:spcPts val="0"/>
                        </a:spcAft>
                        <a:buNone/>
                      </a:pPr>
                      <a:r>
                        <a:rPr b="1" lang="en" sz="1100">
                          <a:latin typeface="Calibri"/>
                          <a:ea typeface="Calibri"/>
                          <a:cs typeface="Calibri"/>
                          <a:sym typeface="Calibri"/>
                        </a:rPr>
                        <a:t>Actuals</a:t>
                      </a:r>
                      <a:endParaRPr b="1">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21-22</a:t>
                      </a:r>
                      <a:endParaRPr b="1">
                        <a:latin typeface="Calibri"/>
                        <a:ea typeface="Calibri"/>
                        <a:cs typeface="Calibri"/>
                        <a:sym typeface="Calibri"/>
                      </a:endParaRPr>
                    </a:p>
                    <a:p>
                      <a:pPr indent="0" lvl="0" marL="0" rtl="0" algn="ctr">
                        <a:lnSpc>
                          <a:spcPct val="115000"/>
                        </a:lnSpc>
                        <a:spcBef>
                          <a:spcPts val="0"/>
                        </a:spcBef>
                        <a:spcAft>
                          <a:spcPts val="0"/>
                        </a:spcAft>
                        <a:buNone/>
                      </a:pPr>
                      <a:r>
                        <a:rPr b="1" lang="en" sz="1100">
                          <a:latin typeface="Calibri"/>
                          <a:ea typeface="Calibri"/>
                          <a:cs typeface="Calibri"/>
                          <a:sym typeface="Calibri"/>
                        </a:rPr>
                        <a:t>Actuals</a:t>
                      </a:r>
                      <a:endParaRPr b="1">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22-23</a:t>
                      </a:r>
                      <a:endParaRPr b="1">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23-24</a:t>
                      </a:r>
                      <a:endParaRPr b="1">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r h="478000">
                <a:tc>
                  <a:txBody>
                    <a:bodyPr/>
                    <a:lstStyle/>
                    <a:p>
                      <a:pPr indent="0" lvl="0" marL="0" rtl="0" algn="l">
                        <a:lnSpc>
                          <a:spcPct val="115000"/>
                        </a:lnSpc>
                        <a:spcBef>
                          <a:spcPts val="0"/>
                        </a:spcBef>
                        <a:spcAft>
                          <a:spcPts val="0"/>
                        </a:spcAft>
                        <a:buNone/>
                      </a:pPr>
                      <a:r>
                        <a:rPr b="1" lang="en" sz="1500">
                          <a:latin typeface="Times New Roman"/>
                          <a:ea typeface="Times New Roman"/>
                          <a:cs typeface="Times New Roman"/>
                          <a:sym typeface="Times New Roman"/>
                        </a:rPr>
                        <a:t>Supplies, Other</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111,580.99</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129,253.54</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137,905.69</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51,312.00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109,690.00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000">
                <a:tc>
                  <a:txBody>
                    <a:bodyPr/>
                    <a:lstStyle/>
                    <a:p>
                      <a:pPr indent="0" lvl="0" marL="0" rtl="0" algn="l">
                        <a:lnSpc>
                          <a:spcPct val="115000"/>
                        </a:lnSpc>
                        <a:spcBef>
                          <a:spcPts val="0"/>
                        </a:spcBef>
                        <a:spcAft>
                          <a:spcPts val="0"/>
                        </a:spcAft>
                        <a:buNone/>
                      </a:pPr>
                      <a:r>
                        <a:rPr b="1" lang="en" sz="1500">
                          <a:latin typeface="Times New Roman"/>
                          <a:ea typeface="Times New Roman"/>
                          <a:cs typeface="Times New Roman"/>
                          <a:sym typeface="Times New Roman"/>
                        </a:rPr>
                        <a:t>Instructional Supplies</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94,184.51</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95,649.89</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107,876.58</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50,232.00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79,654.00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000">
                <a:tc>
                  <a:txBody>
                    <a:bodyPr/>
                    <a:lstStyle/>
                    <a:p>
                      <a:pPr indent="0" lvl="0" marL="0" rtl="0" algn="l">
                        <a:lnSpc>
                          <a:spcPct val="115000"/>
                        </a:lnSpc>
                        <a:spcBef>
                          <a:spcPts val="0"/>
                        </a:spcBef>
                        <a:spcAft>
                          <a:spcPts val="0"/>
                        </a:spcAft>
                        <a:buNone/>
                      </a:pPr>
                      <a:r>
                        <a:rPr b="1" lang="en" sz="1500">
                          <a:latin typeface="Times New Roman"/>
                          <a:ea typeface="Times New Roman"/>
                          <a:cs typeface="Times New Roman"/>
                          <a:sym typeface="Times New Roman"/>
                        </a:rPr>
                        <a:t>Books &amp; Periodicals</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3,874.61</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1,155.78</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4,005.29</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2,900.00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16,100.00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000">
                <a:tc>
                  <a:txBody>
                    <a:bodyPr/>
                    <a:lstStyle/>
                    <a:p>
                      <a:pPr indent="0" lvl="0" marL="0" rtl="0" algn="l">
                        <a:lnSpc>
                          <a:spcPct val="115000"/>
                        </a:lnSpc>
                        <a:spcBef>
                          <a:spcPts val="0"/>
                        </a:spcBef>
                        <a:spcAft>
                          <a:spcPts val="0"/>
                        </a:spcAft>
                        <a:buNone/>
                      </a:pPr>
                      <a:r>
                        <a:rPr b="1" lang="en" sz="1500">
                          <a:latin typeface="Times New Roman"/>
                          <a:ea typeface="Times New Roman"/>
                          <a:cs typeface="Times New Roman"/>
                          <a:sym typeface="Times New Roman"/>
                        </a:rPr>
                        <a:t>Diesel &amp; Gasoline</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41,916.78</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22,745.53</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25,437.26</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65,656.00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72,685.00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000">
                <a:tc>
                  <a:txBody>
                    <a:bodyPr/>
                    <a:lstStyle/>
                    <a:p>
                      <a:pPr indent="0" lvl="0" marL="0" rtl="0" algn="l">
                        <a:lnSpc>
                          <a:spcPct val="115000"/>
                        </a:lnSpc>
                        <a:spcBef>
                          <a:spcPts val="0"/>
                        </a:spcBef>
                        <a:spcAft>
                          <a:spcPts val="0"/>
                        </a:spcAft>
                        <a:buNone/>
                      </a:pPr>
                      <a:r>
                        <a:rPr b="1" lang="en" sz="1500">
                          <a:latin typeface="Times New Roman"/>
                          <a:ea typeface="Times New Roman"/>
                          <a:cs typeface="Times New Roman"/>
                          <a:sym typeface="Times New Roman"/>
                        </a:rPr>
                        <a:t>Heating Oil</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65,638.11</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65,795.06</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50,847.24</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92,140.00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122,190.00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000">
                <a:tc>
                  <a:txBody>
                    <a:bodyPr/>
                    <a:lstStyle/>
                    <a:p>
                      <a:pPr indent="0" lvl="0" marL="0" rtl="0" algn="l">
                        <a:lnSpc>
                          <a:spcPct val="115000"/>
                        </a:lnSpc>
                        <a:spcBef>
                          <a:spcPts val="0"/>
                        </a:spcBef>
                        <a:spcAft>
                          <a:spcPts val="0"/>
                        </a:spcAft>
                        <a:buNone/>
                      </a:pPr>
                      <a:r>
                        <a:rPr b="1" lang="en" sz="1500">
                          <a:latin typeface="Times New Roman"/>
                          <a:ea typeface="Times New Roman"/>
                          <a:cs typeface="Times New Roman"/>
                          <a:sym typeface="Times New Roman"/>
                        </a:rPr>
                        <a:t>Building Utilities</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54,907.56</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57,808.43</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59,585.45</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74,167.00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Times New Roman"/>
                          <a:ea typeface="Times New Roman"/>
                          <a:cs typeface="Times New Roman"/>
                          <a:sym typeface="Times New Roman"/>
                        </a:rPr>
                        <a:t>65,000.00</a:t>
                      </a:r>
                      <a:endParaRPr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000">
                <a:tc>
                  <a:txBody>
                    <a:bodyPr/>
                    <a:lstStyle/>
                    <a:p>
                      <a:pPr indent="0" lvl="0" marL="0" rtl="0" algn="l">
                        <a:lnSpc>
                          <a:spcPct val="115000"/>
                        </a:lnSpc>
                        <a:spcBef>
                          <a:spcPts val="0"/>
                        </a:spcBef>
                        <a:spcAft>
                          <a:spcPts val="0"/>
                        </a:spcAft>
                        <a:buNone/>
                      </a:pPr>
                      <a:r>
                        <a:rPr b="1" lang="en" sz="1500">
                          <a:latin typeface="Times New Roman"/>
                          <a:ea typeface="Times New Roman"/>
                          <a:cs typeface="Times New Roman"/>
                          <a:sym typeface="Times New Roman"/>
                        </a:rPr>
                        <a:t>Total Supplies</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500">
                          <a:latin typeface="Times New Roman"/>
                          <a:ea typeface="Times New Roman"/>
                          <a:cs typeface="Times New Roman"/>
                          <a:sym typeface="Times New Roman"/>
                        </a:rPr>
                        <a:t>372,102.56</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500">
                          <a:latin typeface="Times New Roman"/>
                          <a:ea typeface="Times New Roman"/>
                          <a:cs typeface="Times New Roman"/>
                          <a:sym typeface="Times New Roman"/>
                        </a:rPr>
                        <a:t>372,408.23</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500">
                          <a:latin typeface="Times New Roman"/>
                          <a:ea typeface="Times New Roman"/>
                          <a:cs typeface="Times New Roman"/>
                          <a:sym typeface="Times New Roman"/>
                        </a:rPr>
                        <a:t>385,657.51</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500">
                          <a:latin typeface="Times New Roman"/>
                          <a:ea typeface="Times New Roman"/>
                          <a:cs typeface="Times New Roman"/>
                          <a:sym typeface="Times New Roman"/>
                        </a:rPr>
                        <a:t>336,407.00</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500">
                          <a:latin typeface="Times New Roman"/>
                          <a:ea typeface="Times New Roman"/>
                          <a:cs typeface="Times New Roman"/>
                          <a:sym typeface="Times New Roman"/>
                        </a:rPr>
                        <a:t>465,319.00</a:t>
                      </a:r>
                      <a:endParaRPr b="1" sz="1500">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56" name="Google Shape;25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7"/>
          <p:cNvSpPr txBox="1"/>
          <p:nvPr>
            <p:ph type="title"/>
          </p:nvPr>
        </p:nvSpPr>
        <p:spPr>
          <a:xfrm>
            <a:off x="387900" y="77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Proposed Budget Supplies</a:t>
            </a:r>
            <a:endParaRPr>
              <a:solidFill>
                <a:srgbClr val="000000"/>
              </a:solidFill>
            </a:endParaRPr>
          </a:p>
        </p:txBody>
      </p:sp>
      <p:pic>
        <p:nvPicPr>
          <p:cNvPr id="262" name="Google Shape;262;p37" title="Chart"/>
          <p:cNvPicPr preferRelativeResize="0"/>
          <p:nvPr/>
        </p:nvPicPr>
        <p:blipFill>
          <a:blip r:embed="rId3">
            <a:alphaModFix/>
          </a:blip>
          <a:stretch>
            <a:fillRect/>
          </a:stretch>
        </p:blipFill>
        <p:spPr>
          <a:xfrm>
            <a:off x="76200" y="818150"/>
            <a:ext cx="5639601" cy="3487150"/>
          </a:xfrm>
          <a:prstGeom prst="rect">
            <a:avLst/>
          </a:prstGeom>
          <a:noFill/>
          <a:ln>
            <a:noFill/>
          </a:ln>
        </p:spPr>
      </p:pic>
      <p:sp>
        <p:nvSpPr>
          <p:cNvPr id="263" name="Google Shape;263;p37"/>
          <p:cNvSpPr txBox="1"/>
          <p:nvPr/>
        </p:nvSpPr>
        <p:spPr>
          <a:xfrm>
            <a:off x="914400" y="3771900"/>
            <a:ext cx="2890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2023-24 Proposed	$465,319</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2022-23 Budget		$336,407</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Increase			$128,912</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 increase			27%</a:t>
            </a:r>
            <a:endParaRPr b="1">
              <a:latin typeface="Roboto"/>
              <a:ea typeface="Roboto"/>
              <a:cs typeface="Roboto"/>
              <a:sym typeface="Roboto"/>
            </a:endParaRPr>
          </a:p>
          <a:p>
            <a:pPr indent="0" lvl="0" marL="0" rtl="0" algn="l">
              <a:spcBef>
                <a:spcPts val="0"/>
              </a:spcBef>
              <a:spcAft>
                <a:spcPts val="0"/>
              </a:spcAft>
              <a:buNone/>
            </a:pPr>
            <a:r>
              <a:t/>
            </a:r>
            <a:endParaRPr b="1">
              <a:latin typeface="Roboto"/>
              <a:ea typeface="Roboto"/>
              <a:cs typeface="Roboto"/>
              <a:sym typeface="Roboto"/>
            </a:endParaRPr>
          </a:p>
          <a:p>
            <a:pPr indent="0" lvl="0" marL="0" rtl="0" algn="l">
              <a:spcBef>
                <a:spcPts val="0"/>
              </a:spcBef>
              <a:spcAft>
                <a:spcPts val="0"/>
              </a:spcAft>
              <a:buNone/>
            </a:pPr>
            <a:r>
              <a:t/>
            </a:r>
            <a:endParaRPr b="1">
              <a:latin typeface="Roboto"/>
              <a:ea typeface="Roboto"/>
              <a:cs typeface="Roboto"/>
              <a:sym typeface="Roboto"/>
            </a:endParaRPr>
          </a:p>
        </p:txBody>
      </p:sp>
      <p:graphicFrame>
        <p:nvGraphicFramePr>
          <p:cNvPr id="264" name="Google Shape;264;p37"/>
          <p:cNvGraphicFramePr/>
          <p:nvPr/>
        </p:nvGraphicFramePr>
        <p:xfrm>
          <a:off x="6126075" y="166925"/>
          <a:ext cx="3000000" cy="3000000"/>
        </p:xfrm>
        <a:graphic>
          <a:graphicData uri="http://schemas.openxmlformats.org/drawingml/2006/table">
            <a:tbl>
              <a:tblPr>
                <a:noFill/>
                <a:tableStyleId>{B0AA31ED-9584-4A6A-BBFE-618FFC5C8781}</a:tableStyleId>
              </a:tblPr>
              <a:tblGrid>
                <a:gridCol w="3017925"/>
              </a:tblGrid>
              <a:tr h="813500">
                <a:tc>
                  <a:txBody>
                    <a:bodyPr/>
                    <a:lstStyle/>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Reduction of $12,500 due to new phone system</a:t>
                      </a:r>
                      <a:endParaRPr sz="1500">
                        <a:latin typeface="Times New Roman"/>
                        <a:ea typeface="Times New Roman"/>
                        <a:cs typeface="Times New Roman"/>
                        <a:sym typeface="Times New Roma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15925">
                <a:tc>
                  <a:txBody>
                    <a:bodyPr/>
                    <a:lstStyle/>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Heating Oil is based on 34,000 gallons @ $3.5889 plus tax</a:t>
                      </a:r>
                      <a:endParaRPr sz="1500">
                        <a:latin typeface="Times New Roman"/>
                        <a:ea typeface="Times New Roman"/>
                        <a:cs typeface="Times New Roman"/>
                        <a:sym typeface="Times New Roma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146050">
                <a:tc>
                  <a:txBody>
                    <a:bodyPr/>
                    <a:lstStyle/>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Diesel is based on 36,000 gallons @ $3.6616 plus tax minus contributions from DPW, Fire/Ambulance Service, and Region 19 Transportation contract</a:t>
                      </a:r>
                      <a:endParaRPr sz="1500">
                        <a:latin typeface="Times New Roman"/>
                        <a:ea typeface="Times New Roman"/>
                        <a:cs typeface="Times New Roman"/>
                        <a:sym typeface="Times New Roma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580175">
                <a:tc>
                  <a:txBody>
                    <a:bodyPr/>
                    <a:lstStyle/>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Textbooks for World language courses</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Increase in Science for programming along with overall increase supplies for teaching and learning</a:t>
                      </a:r>
                      <a:endParaRPr sz="1500">
                        <a:latin typeface="Times New Roman"/>
                        <a:ea typeface="Times New Roman"/>
                        <a:cs typeface="Times New Roman"/>
                        <a:sym typeface="Times New Roma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65" name="Google Shape;26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69" name="Shape 269"/>
        <p:cNvGrpSpPr/>
        <p:nvPr/>
      </p:nvGrpSpPr>
      <p:grpSpPr>
        <a:xfrm>
          <a:off x="0" y="0"/>
          <a:ext cx="0" cy="0"/>
          <a:chOff x="0" y="0"/>
          <a:chExt cx="0" cy="0"/>
        </a:xfrm>
      </p:grpSpPr>
      <p:sp>
        <p:nvSpPr>
          <p:cNvPr id="270" name="Google Shape;270;p38"/>
          <p:cNvSpPr txBox="1"/>
          <p:nvPr>
            <p:ph type="title"/>
          </p:nvPr>
        </p:nvSpPr>
        <p:spPr>
          <a:xfrm>
            <a:off x="387900" y="20582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4700">
                <a:solidFill>
                  <a:srgbClr val="000000"/>
                </a:solidFill>
              </a:rPr>
              <a:t>Budget Development </a:t>
            </a:r>
            <a:endParaRPr sz="4700">
              <a:solidFill>
                <a:srgbClr val="000000"/>
              </a:solidFill>
            </a:endParaRPr>
          </a:p>
        </p:txBody>
      </p:sp>
      <p:pic>
        <p:nvPicPr>
          <p:cNvPr id="271" name="Google Shape;271;p38"/>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272" name="Google Shape;272;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9"/>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278" name="Google Shape;278;p39"/>
          <p:cNvSpPr txBox="1"/>
          <p:nvPr>
            <p:ph type="title"/>
          </p:nvPr>
        </p:nvSpPr>
        <p:spPr>
          <a:xfrm>
            <a:off x="387900" y="2294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 Budget Development Process</a:t>
            </a:r>
            <a:endParaRPr>
              <a:solidFill>
                <a:srgbClr val="000000"/>
              </a:solidFill>
            </a:endParaRPr>
          </a:p>
        </p:txBody>
      </p:sp>
      <p:sp>
        <p:nvSpPr>
          <p:cNvPr id="279" name="Google Shape;279;p39"/>
          <p:cNvSpPr txBox="1"/>
          <p:nvPr>
            <p:ph idx="4294967295" type="body"/>
          </p:nvPr>
        </p:nvSpPr>
        <p:spPr>
          <a:xfrm>
            <a:off x="387900" y="1185025"/>
            <a:ext cx="8368200" cy="3742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00"/>
              </a:buClr>
              <a:buSzPts val="1800"/>
              <a:buChar char="★"/>
            </a:pPr>
            <a:r>
              <a:rPr lang="en">
                <a:solidFill>
                  <a:srgbClr val="000000"/>
                </a:solidFill>
              </a:rPr>
              <a:t> Examined past years actual </a:t>
            </a:r>
            <a:r>
              <a:rPr lang="en">
                <a:solidFill>
                  <a:srgbClr val="000000"/>
                </a:solidFill>
              </a:rPr>
              <a:t>expenditures</a:t>
            </a:r>
            <a:r>
              <a:rPr lang="en">
                <a:solidFill>
                  <a:srgbClr val="000000"/>
                </a:solidFill>
              </a:rPr>
              <a:t>. Focusing on the budget year 2019/2020.  These are actual numbers pre-COVID.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Surveyed the teachers for the needs of classroom for instruction.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Surveyed teachers on technology needs for instructional purposes.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Met as administrative team to look line by line for needs to increase student </a:t>
            </a:r>
            <a:r>
              <a:rPr lang="en">
                <a:solidFill>
                  <a:srgbClr val="000000"/>
                </a:solidFill>
              </a:rPr>
              <a:t>instructional</a:t>
            </a:r>
            <a:r>
              <a:rPr lang="en">
                <a:solidFill>
                  <a:srgbClr val="000000"/>
                </a:solidFill>
              </a:rPr>
              <a:t> demands.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Examine class size and staffing review according to needs.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Met with Board of Education starting in November to discuss process and timeline.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Set up community opportunities through Coffee and Conversation on November 2, 2022 and a Saturday work session on Nov.12, 2022. Advertising opportunities through the Ashford Citizen and K12 alerts.  </a:t>
            </a:r>
            <a:endParaRPr>
              <a:solidFill>
                <a:srgbClr val="000000"/>
              </a:solidFill>
            </a:endParaRPr>
          </a:p>
        </p:txBody>
      </p:sp>
      <p:sp>
        <p:nvSpPr>
          <p:cNvPr id="280" name="Google Shape;280;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0"/>
          <p:cNvPicPr preferRelativeResize="0"/>
          <p:nvPr/>
        </p:nvPicPr>
        <p:blipFill>
          <a:blip r:embed="rId3">
            <a:alphaModFix amt="15000"/>
          </a:blip>
          <a:stretch>
            <a:fillRect/>
          </a:stretch>
        </p:blipFill>
        <p:spPr>
          <a:xfrm>
            <a:off x="694775" y="1095785"/>
            <a:ext cx="7401250" cy="3742925"/>
          </a:xfrm>
          <a:prstGeom prst="rect">
            <a:avLst/>
          </a:prstGeom>
          <a:noFill/>
          <a:ln>
            <a:noFill/>
          </a:ln>
        </p:spPr>
      </p:pic>
      <p:sp>
        <p:nvSpPr>
          <p:cNvPr id="286" name="Google Shape;286;p40"/>
          <p:cNvSpPr txBox="1"/>
          <p:nvPr>
            <p:ph idx="4294967295" type="title"/>
          </p:nvPr>
        </p:nvSpPr>
        <p:spPr>
          <a:xfrm>
            <a:off x="387900" y="1532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Accounting Codes Structure</a:t>
            </a:r>
            <a:endParaRPr>
              <a:solidFill>
                <a:srgbClr val="000000"/>
              </a:solidFill>
            </a:endParaRPr>
          </a:p>
        </p:txBody>
      </p:sp>
      <p:graphicFrame>
        <p:nvGraphicFramePr>
          <p:cNvPr id="287" name="Google Shape;287;p40"/>
          <p:cNvGraphicFramePr/>
          <p:nvPr/>
        </p:nvGraphicFramePr>
        <p:xfrm>
          <a:off x="914400" y="1295400"/>
          <a:ext cx="3000000" cy="3000000"/>
        </p:xfrm>
        <a:graphic>
          <a:graphicData uri="http://schemas.openxmlformats.org/drawingml/2006/table">
            <a:tbl>
              <a:tblPr>
                <a:noFill/>
                <a:tableStyleId>{B0AA31ED-9584-4A6A-BBFE-618FFC5C8781}</a:tableStyleId>
              </a:tblPr>
              <a:tblGrid>
                <a:gridCol w="3475500"/>
                <a:gridCol w="3496800"/>
              </a:tblGrid>
              <a:tr h="190500">
                <a:tc>
                  <a:txBody>
                    <a:bodyPr/>
                    <a:lstStyle/>
                    <a:p>
                      <a:pPr indent="0" lvl="0" marL="0" rtl="0" algn="l">
                        <a:lnSpc>
                          <a:spcPct val="115000"/>
                        </a:lnSpc>
                        <a:spcBef>
                          <a:spcPts val="0"/>
                        </a:spcBef>
                        <a:spcAft>
                          <a:spcPts val="0"/>
                        </a:spcAft>
                        <a:buNone/>
                      </a:pPr>
                      <a:r>
                        <a:rPr b="1" lang="en" sz="2400">
                          <a:latin typeface="Calibri"/>
                          <a:ea typeface="Calibri"/>
                          <a:cs typeface="Calibri"/>
                          <a:sym typeface="Calibri"/>
                        </a:rPr>
                        <a:t>Sample</a:t>
                      </a:r>
                      <a:endParaRPr b="1" sz="24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2400">
                          <a:solidFill>
                            <a:srgbClr val="38761D"/>
                          </a:solidFill>
                          <a:latin typeface="Calibri"/>
                          <a:ea typeface="Calibri"/>
                          <a:cs typeface="Calibri"/>
                          <a:sym typeface="Calibri"/>
                        </a:rPr>
                        <a:t>100</a:t>
                      </a:r>
                      <a:r>
                        <a:rPr b="1" lang="en" sz="2400">
                          <a:latin typeface="Calibri"/>
                          <a:ea typeface="Calibri"/>
                          <a:cs typeface="Calibri"/>
                          <a:sym typeface="Calibri"/>
                        </a:rPr>
                        <a:t>.</a:t>
                      </a:r>
                      <a:r>
                        <a:rPr b="1" lang="en" sz="2400">
                          <a:solidFill>
                            <a:srgbClr val="00B0F0"/>
                          </a:solidFill>
                          <a:latin typeface="Calibri"/>
                          <a:ea typeface="Calibri"/>
                          <a:cs typeface="Calibri"/>
                          <a:sym typeface="Calibri"/>
                        </a:rPr>
                        <a:t>1000</a:t>
                      </a:r>
                      <a:r>
                        <a:rPr b="1" lang="en" sz="2400">
                          <a:latin typeface="Calibri"/>
                          <a:ea typeface="Calibri"/>
                          <a:cs typeface="Calibri"/>
                          <a:sym typeface="Calibri"/>
                        </a:rPr>
                        <a:t>.</a:t>
                      </a:r>
                      <a:r>
                        <a:rPr b="1" lang="en" sz="2400">
                          <a:solidFill>
                            <a:srgbClr val="FF0000"/>
                          </a:solidFill>
                          <a:latin typeface="Calibri"/>
                          <a:ea typeface="Calibri"/>
                          <a:cs typeface="Calibri"/>
                          <a:sym typeface="Calibri"/>
                        </a:rPr>
                        <a:t>100</a:t>
                      </a:r>
                      <a:r>
                        <a:rPr b="1" lang="en" sz="2400">
                          <a:latin typeface="Calibri"/>
                          <a:ea typeface="Calibri"/>
                          <a:cs typeface="Calibri"/>
                          <a:sym typeface="Calibri"/>
                        </a:rPr>
                        <a:t>.</a:t>
                      </a:r>
                      <a:r>
                        <a:rPr b="1" lang="en" sz="2400">
                          <a:solidFill>
                            <a:srgbClr val="7030A0"/>
                          </a:solidFill>
                          <a:latin typeface="Calibri"/>
                          <a:ea typeface="Calibri"/>
                          <a:cs typeface="Calibri"/>
                          <a:sym typeface="Calibri"/>
                        </a:rPr>
                        <a:t>30</a:t>
                      </a:r>
                      <a:r>
                        <a:rPr b="1" lang="en" sz="2400">
                          <a:latin typeface="Calibri"/>
                          <a:ea typeface="Calibri"/>
                          <a:cs typeface="Calibri"/>
                          <a:sym typeface="Calibri"/>
                        </a:rPr>
                        <a:t>.</a:t>
                      </a:r>
                      <a:r>
                        <a:rPr b="1" lang="en" sz="2400">
                          <a:solidFill>
                            <a:srgbClr val="7F6000"/>
                          </a:solidFill>
                          <a:latin typeface="Calibri"/>
                          <a:ea typeface="Calibri"/>
                          <a:cs typeface="Calibri"/>
                          <a:sym typeface="Calibri"/>
                        </a:rPr>
                        <a:t>1</a:t>
                      </a:r>
                      <a:r>
                        <a:rPr b="1" lang="en" sz="2400">
                          <a:latin typeface="Calibri"/>
                          <a:ea typeface="Calibri"/>
                          <a:cs typeface="Calibri"/>
                          <a:sym typeface="Calibri"/>
                        </a:rPr>
                        <a:t>.</a:t>
                      </a:r>
                      <a:r>
                        <a:rPr b="1" lang="en" sz="2400">
                          <a:solidFill>
                            <a:srgbClr val="7B7B7B"/>
                          </a:solidFill>
                          <a:latin typeface="Calibri"/>
                          <a:ea typeface="Calibri"/>
                          <a:cs typeface="Calibri"/>
                          <a:sym typeface="Calibri"/>
                        </a:rPr>
                        <a:t>10</a:t>
                      </a:r>
                      <a:endParaRPr b="1" sz="2400">
                        <a:solidFill>
                          <a:srgbClr val="7B7B7B"/>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graphicFrame>
        <p:nvGraphicFramePr>
          <p:cNvPr id="288" name="Google Shape;288;p40"/>
          <p:cNvGraphicFramePr/>
          <p:nvPr/>
        </p:nvGraphicFramePr>
        <p:xfrm>
          <a:off x="139125" y="2039375"/>
          <a:ext cx="3000000" cy="3000000"/>
        </p:xfrm>
        <a:graphic>
          <a:graphicData uri="http://schemas.openxmlformats.org/drawingml/2006/table">
            <a:tbl>
              <a:tblPr>
                <a:noFill/>
                <a:tableStyleId>{B0AA31ED-9584-4A6A-BBFE-618FFC5C8781}</a:tableStyleId>
              </a:tblPr>
              <a:tblGrid>
                <a:gridCol w="1182525"/>
                <a:gridCol w="1386475"/>
                <a:gridCol w="1835525"/>
                <a:gridCol w="1755150"/>
                <a:gridCol w="1214975"/>
                <a:gridCol w="1491100"/>
              </a:tblGrid>
              <a:tr h="646000">
                <a:tc>
                  <a:txBody>
                    <a:bodyPr/>
                    <a:lstStyle/>
                    <a:p>
                      <a:pPr indent="0" lvl="0" marL="0" rtl="0" algn="l">
                        <a:lnSpc>
                          <a:spcPct val="115000"/>
                        </a:lnSpc>
                        <a:spcBef>
                          <a:spcPts val="0"/>
                        </a:spcBef>
                        <a:spcAft>
                          <a:spcPts val="0"/>
                        </a:spcAft>
                        <a:buNone/>
                      </a:pPr>
                      <a:r>
                        <a:rPr b="1" lang="en" sz="1900">
                          <a:solidFill>
                            <a:srgbClr val="38761D"/>
                          </a:solidFill>
                          <a:latin typeface="Calibri"/>
                          <a:ea typeface="Calibri"/>
                          <a:cs typeface="Calibri"/>
                          <a:sym typeface="Calibri"/>
                        </a:rPr>
                        <a:t>Fund</a:t>
                      </a:r>
                      <a:endParaRPr b="1" sz="1900">
                        <a:solidFill>
                          <a:srgbClr val="38761D"/>
                        </a:solidFill>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900">
                          <a:solidFill>
                            <a:srgbClr val="00B0F0"/>
                          </a:solidFill>
                          <a:latin typeface="Calibri"/>
                          <a:ea typeface="Calibri"/>
                          <a:cs typeface="Calibri"/>
                          <a:sym typeface="Calibri"/>
                        </a:rPr>
                        <a:t>Function</a:t>
                      </a:r>
                      <a:endParaRPr b="1" sz="1900">
                        <a:solidFill>
                          <a:srgbClr val="00B0F0"/>
                        </a:solidFill>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900">
                          <a:solidFill>
                            <a:srgbClr val="FF0000"/>
                          </a:solidFill>
                          <a:latin typeface="Calibri"/>
                          <a:ea typeface="Calibri"/>
                          <a:cs typeface="Calibri"/>
                          <a:sym typeface="Calibri"/>
                        </a:rPr>
                        <a:t>Object</a:t>
                      </a:r>
                      <a:endParaRPr b="1" sz="1900">
                        <a:solidFill>
                          <a:srgbClr val="FF0000"/>
                        </a:solidFill>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900">
                          <a:solidFill>
                            <a:srgbClr val="7030A0"/>
                          </a:solidFill>
                          <a:latin typeface="Calibri"/>
                          <a:ea typeface="Calibri"/>
                          <a:cs typeface="Calibri"/>
                          <a:sym typeface="Calibri"/>
                        </a:rPr>
                        <a:t>Extension</a:t>
                      </a:r>
                      <a:endParaRPr b="1" sz="1900">
                        <a:solidFill>
                          <a:srgbClr val="7030A0"/>
                        </a:solidFill>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900">
                          <a:solidFill>
                            <a:srgbClr val="7F6000"/>
                          </a:solidFill>
                          <a:latin typeface="Calibri"/>
                          <a:ea typeface="Calibri"/>
                          <a:cs typeface="Calibri"/>
                          <a:sym typeface="Calibri"/>
                        </a:rPr>
                        <a:t>Education Type</a:t>
                      </a:r>
                      <a:endParaRPr b="1" sz="1900">
                        <a:solidFill>
                          <a:srgbClr val="7F6000"/>
                        </a:solidFill>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900">
                          <a:solidFill>
                            <a:srgbClr val="525252"/>
                          </a:solidFill>
                          <a:latin typeface="Calibri"/>
                          <a:ea typeface="Calibri"/>
                          <a:cs typeface="Calibri"/>
                          <a:sym typeface="Calibri"/>
                        </a:rPr>
                        <a:t>Department ID</a:t>
                      </a:r>
                      <a:endParaRPr b="1" sz="1900">
                        <a:solidFill>
                          <a:srgbClr val="525252"/>
                        </a:solidFill>
                        <a:latin typeface="Calibri"/>
                        <a:ea typeface="Calibri"/>
                        <a:cs typeface="Calibri"/>
                        <a:sym typeface="Calibri"/>
                      </a:endParaRPr>
                    </a:p>
                  </a:txBody>
                  <a:tcPr marT="91425" marB="91425" marR="91425" marL="914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8675">
                <a:tc>
                  <a:txBody>
                    <a:bodyPr/>
                    <a:lstStyle/>
                    <a:p>
                      <a:pPr indent="0" lvl="0" marL="0" rtl="0" algn="l">
                        <a:lnSpc>
                          <a:spcPct val="115000"/>
                        </a:lnSpc>
                        <a:spcBef>
                          <a:spcPts val="0"/>
                        </a:spcBef>
                        <a:spcAft>
                          <a:spcPts val="0"/>
                        </a:spcAft>
                        <a:buNone/>
                      </a:pPr>
                      <a:r>
                        <a:rPr lang="en" sz="1700">
                          <a:latin typeface="Calibri"/>
                          <a:ea typeface="Calibri"/>
                          <a:cs typeface="Calibri"/>
                          <a:sym typeface="Calibri"/>
                        </a:rPr>
                        <a:t>Indicates Funding Source</a:t>
                      </a:r>
                      <a:endParaRPr sz="17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latin typeface="Calibri"/>
                          <a:ea typeface="Calibri"/>
                          <a:cs typeface="Calibri"/>
                          <a:sym typeface="Calibri"/>
                        </a:rPr>
                        <a:t>Indicates School Program</a:t>
                      </a:r>
                      <a:endParaRPr sz="17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latin typeface="Calibri"/>
                          <a:ea typeface="Calibri"/>
                          <a:cs typeface="Calibri"/>
                          <a:sym typeface="Calibri"/>
                        </a:rPr>
                        <a:t>Indicates the Type of Expense</a:t>
                      </a:r>
                      <a:endParaRPr sz="17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latin typeface="Calibri"/>
                          <a:ea typeface="Calibri"/>
                          <a:cs typeface="Calibri"/>
                          <a:sym typeface="Calibri"/>
                        </a:rPr>
                        <a:t>Breaks Down the Function</a:t>
                      </a:r>
                      <a:endParaRPr sz="17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latin typeface="Calibri"/>
                          <a:ea typeface="Calibri"/>
                          <a:cs typeface="Calibri"/>
                          <a:sym typeface="Calibri"/>
                        </a:rPr>
                        <a:t>Regular or Special Ed</a:t>
                      </a:r>
                      <a:endParaRPr sz="17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700">
                          <a:latin typeface="Calibri"/>
                          <a:ea typeface="Calibri"/>
                          <a:cs typeface="Calibri"/>
                          <a:sym typeface="Calibri"/>
                        </a:rPr>
                        <a:t>Used to further clarify expense if necessary</a:t>
                      </a:r>
                      <a:endParaRPr sz="17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89" name="Google Shape;289;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1"/>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295" name="Google Shape;295;p41"/>
          <p:cNvSpPr txBox="1"/>
          <p:nvPr>
            <p:ph type="title"/>
          </p:nvPr>
        </p:nvSpPr>
        <p:spPr>
          <a:xfrm>
            <a:off x="387900" y="8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Accounting Code Structures continued…</a:t>
            </a:r>
            <a:endParaRPr>
              <a:solidFill>
                <a:srgbClr val="000000"/>
              </a:solidFill>
            </a:endParaRPr>
          </a:p>
        </p:txBody>
      </p:sp>
      <p:graphicFrame>
        <p:nvGraphicFramePr>
          <p:cNvPr id="296" name="Google Shape;296;p41"/>
          <p:cNvGraphicFramePr/>
          <p:nvPr/>
        </p:nvGraphicFramePr>
        <p:xfrm>
          <a:off x="36100" y="534525"/>
          <a:ext cx="3000000" cy="3000000"/>
        </p:xfrm>
        <a:graphic>
          <a:graphicData uri="http://schemas.openxmlformats.org/drawingml/2006/table">
            <a:tbl>
              <a:tblPr>
                <a:noFill/>
                <a:tableStyleId>{B0AA31ED-9584-4A6A-BBFE-618FFC5C8781}</a:tableStyleId>
              </a:tblPr>
              <a:tblGrid>
                <a:gridCol w="998800"/>
                <a:gridCol w="2619700"/>
              </a:tblGrid>
              <a:tr h="321625">
                <a:tc>
                  <a:txBody>
                    <a:bodyPr/>
                    <a:lstStyle/>
                    <a:p>
                      <a:pPr indent="0" lvl="0" marL="0" rtl="0" algn="l">
                        <a:lnSpc>
                          <a:spcPct val="115000"/>
                        </a:lnSpc>
                        <a:spcBef>
                          <a:spcPts val="0"/>
                        </a:spcBef>
                        <a:spcAft>
                          <a:spcPts val="0"/>
                        </a:spcAft>
                        <a:buNone/>
                      </a:pPr>
                      <a:r>
                        <a:rPr lang="en">
                          <a:solidFill>
                            <a:srgbClr val="38761D"/>
                          </a:solidFill>
                          <a:latin typeface="Calibri"/>
                          <a:ea typeface="Calibri"/>
                          <a:cs typeface="Calibri"/>
                          <a:sym typeface="Calibri"/>
                        </a:rPr>
                        <a:t>Fund </a:t>
                      </a:r>
                      <a:endParaRPr>
                        <a:solidFill>
                          <a:srgbClr val="38761D"/>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100 Series</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General Budget Fund</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200 Series</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Federal/State Grants</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300 Series</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Miscellaneous Grants</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21600">
                <a:tc>
                  <a:txBody>
                    <a:bodyPr/>
                    <a:lstStyle/>
                    <a:p>
                      <a:pPr indent="0" lvl="0" marL="0" rtl="0" algn="l">
                        <a:lnSpc>
                          <a:spcPct val="115000"/>
                        </a:lnSpc>
                        <a:spcBef>
                          <a:spcPts val="0"/>
                        </a:spcBef>
                        <a:spcAft>
                          <a:spcPts val="0"/>
                        </a:spcAft>
                        <a:buNone/>
                      </a:pPr>
                      <a:r>
                        <a:rPr lang="en">
                          <a:solidFill>
                            <a:srgbClr val="00B0F0"/>
                          </a:solidFill>
                          <a:latin typeface="Calibri"/>
                          <a:ea typeface="Calibri"/>
                          <a:cs typeface="Calibri"/>
                          <a:sym typeface="Calibri"/>
                        </a:rPr>
                        <a:t>Function </a:t>
                      </a:r>
                      <a:endParaRPr>
                        <a:solidFill>
                          <a:srgbClr val="00B0F0"/>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1000</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Regular Education Instruction</a:t>
                      </a:r>
                      <a:endParaRPr>
                        <a:latin typeface="Calibri"/>
                        <a:ea typeface="Calibri"/>
                        <a:cs typeface="Calibri"/>
                        <a:sym typeface="Calibri"/>
                      </a:endParaRPr>
                    </a:p>
                  </a:txBody>
                  <a:tcPr marT="91425" marB="91425" marR="28575" marL="28575" anchor="b">
                    <a:lnL cap="flat" cmpd="sng" w="9525">
                      <a:solidFill>
                        <a:srgbClr val="CCCCCC">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1200</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Special Education Instruction</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2100</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Support Staff</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2130</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Health Services</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99150">
                <a:tc>
                  <a:txBody>
                    <a:bodyPr/>
                    <a:lstStyle/>
                    <a:p>
                      <a:pPr indent="0" lvl="0" marL="0" rtl="0" algn="l">
                        <a:lnSpc>
                          <a:spcPct val="115000"/>
                        </a:lnSpc>
                        <a:spcBef>
                          <a:spcPts val="0"/>
                        </a:spcBef>
                        <a:spcAft>
                          <a:spcPts val="0"/>
                        </a:spcAft>
                        <a:buNone/>
                      </a:pPr>
                      <a:r>
                        <a:rPr lang="en">
                          <a:latin typeface="Calibri"/>
                          <a:ea typeface="Calibri"/>
                          <a:cs typeface="Calibri"/>
                          <a:sym typeface="Calibri"/>
                        </a:rPr>
                        <a:t>2140</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Outsourced Psychologist</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2150</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Speech</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graphicFrame>
        <p:nvGraphicFramePr>
          <p:cNvPr id="297" name="Google Shape;297;p41"/>
          <p:cNvGraphicFramePr/>
          <p:nvPr/>
        </p:nvGraphicFramePr>
        <p:xfrm>
          <a:off x="3657575" y="686925"/>
          <a:ext cx="3000000" cy="3000000"/>
        </p:xfrm>
        <a:graphic>
          <a:graphicData uri="http://schemas.openxmlformats.org/drawingml/2006/table">
            <a:tbl>
              <a:tblPr>
                <a:noFill/>
                <a:tableStyleId>{B0AA31ED-9584-4A6A-BBFE-618FFC5C8781}</a:tableStyleId>
              </a:tblPr>
              <a:tblGrid>
                <a:gridCol w="998800"/>
                <a:gridCol w="2619700"/>
              </a:tblGrid>
              <a:tr h="396200">
                <a:tc>
                  <a:txBody>
                    <a:bodyPr/>
                    <a:lstStyle/>
                    <a:p>
                      <a:pPr indent="0" lvl="0" marL="0" rtl="0" algn="l">
                        <a:lnSpc>
                          <a:spcPct val="115000"/>
                        </a:lnSpc>
                        <a:spcBef>
                          <a:spcPts val="0"/>
                        </a:spcBef>
                        <a:spcAft>
                          <a:spcPts val="0"/>
                        </a:spcAft>
                        <a:buNone/>
                      </a:pPr>
                      <a:r>
                        <a:rPr lang="en" sz="1500">
                          <a:solidFill>
                            <a:srgbClr val="FF0000"/>
                          </a:solidFill>
                          <a:latin typeface="Calibri"/>
                          <a:ea typeface="Calibri"/>
                          <a:cs typeface="Calibri"/>
                          <a:sym typeface="Calibri"/>
                        </a:rPr>
                        <a:t>Object </a:t>
                      </a:r>
                      <a:endParaRPr sz="1500">
                        <a:solidFill>
                          <a:srgbClr val="FF0000"/>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8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100</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Administrators</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110</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Non-Certified Staff</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111</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Certified Staff</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210</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Employee Benefits</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sz="1500">
                          <a:solidFill>
                            <a:srgbClr val="7030A0"/>
                          </a:solidFill>
                          <a:latin typeface="Calibri"/>
                          <a:ea typeface="Calibri"/>
                          <a:cs typeface="Calibri"/>
                          <a:sym typeface="Calibri"/>
                        </a:rPr>
                        <a:t>Extension (Examples)</a:t>
                      </a:r>
                      <a:endParaRPr sz="1500">
                        <a:solidFill>
                          <a:srgbClr val="7030A0"/>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8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10</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Elementary School</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20</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ESY Program</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50</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Calibri"/>
                          <a:ea typeface="Calibri"/>
                          <a:cs typeface="Calibri"/>
                          <a:sym typeface="Calibri"/>
                        </a:rPr>
                        <a:t>Middle School</a:t>
                      </a:r>
                      <a:endParaRPr sz="15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graphicFrame>
        <p:nvGraphicFramePr>
          <p:cNvPr id="298" name="Google Shape;298;p41"/>
          <p:cNvGraphicFramePr/>
          <p:nvPr/>
        </p:nvGraphicFramePr>
        <p:xfrm>
          <a:off x="6781775" y="534525"/>
          <a:ext cx="3000000" cy="3000000"/>
        </p:xfrm>
        <a:graphic>
          <a:graphicData uri="http://schemas.openxmlformats.org/drawingml/2006/table">
            <a:tbl>
              <a:tblPr>
                <a:noFill/>
                <a:tableStyleId>{B0AA31ED-9584-4A6A-BBFE-618FFC5C8781}</a:tableStyleId>
              </a:tblPr>
              <a:tblGrid>
                <a:gridCol w="967775"/>
                <a:gridCol w="1775450"/>
              </a:tblGrid>
              <a:tr h="333375">
                <a:tc>
                  <a:txBody>
                    <a:bodyPr/>
                    <a:lstStyle/>
                    <a:p>
                      <a:pPr indent="0" lvl="0" marL="0" rtl="0" algn="l">
                        <a:lnSpc>
                          <a:spcPct val="115000"/>
                        </a:lnSpc>
                        <a:spcBef>
                          <a:spcPts val="0"/>
                        </a:spcBef>
                        <a:spcAft>
                          <a:spcPts val="0"/>
                        </a:spcAft>
                        <a:buNone/>
                      </a:pPr>
                      <a:r>
                        <a:rPr lang="en">
                          <a:solidFill>
                            <a:srgbClr val="7F6000"/>
                          </a:solidFill>
                          <a:latin typeface="Calibri"/>
                          <a:ea typeface="Calibri"/>
                          <a:cs typeface="Calibri"/>
                          <a:sym typeface="Calibri"/>
                        </a:rPr>
                        <a:t>Education Type </a:t>
                      </a:r>
                      <a:endParaRPr>
                        <a:solidFill>
                          <a:srgbClr val="7F6000"/>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Regular Education</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a:latin typeface="Calibri"/>
                          <a:ea typeface="Calibri"/>
                          <a:cs typeface="Calibri"/>
                          <a:sym typeface="Calibri"/>
                        </a:rPr>
                        <a:t>2</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Special Education</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a:latin typeface="Calibri"/>
                          <a:ea typeface="Calibri"/>
                          <a:cs typeface="Calibri"/>
                          <a:sym typeface="Calibri"/>
                        </a:rPr>
                        <a:t>3</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Transportation</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lnSpc>
                          <a:spcPct val="115000"/>
                        </a:lnSpc>
                        <a:spcBef>
                          <a:spcPts val="0"/>
                        </a:spcBef>
                        <a:spcAft>
                          <a:spcPts val="0"/>
                        </a:spcAft>
                        <a:buNone/>
                      </a:pPr>
                      <a:r>
                        <a:rPr lang="en">
                          <a:solidFill>
                            <a:srgbClr val="525252"/>
                          </a:solidFill>
                          <a:latin typeface="Calibri"/>
                          <a:ea typeface="Calibri"/>
                          <a:cs typeface="Calibri"/>
                          <a:sym typeface="Calibri"/>
                        </a:rPr>
                        <a:t>Department ID (Examples)</a:t>
                      </a:r>
                      <a:endParaRPr>
                        <a:solidFill>
                          <a:srgbClr val="525252"/>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a:latin typeface="Calibri"/>
                          <a:ea typeface="Calibri"/>
                          <a:cs typeface="Calibri"/>
                          <a:sym typeface="Calibri"/>
                        </a:rPr>
                        <a:t>10</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Central Office</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a:latin typeface="Calibri"/>
                          <a:ea typeface="Calibri"/>
                          <a:cs typeface="Calibri"/>
                          <a:sym typeface="Calibri"/>
                        </a:rPr>
                        <a:t>11</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Ashford School</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42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12</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Special Education</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4100">
                <a:tc>
                  <a:txBody>
                    <a:bodyPr/>
                    <a:lstStyle/>
                    <a:p>
                      <a:pPr indent="0" lvl="0" marL="0" rtl="0" algn="l">
                        <a:lnSpc>
                          <a:spcPct val="115000"/>
                        </a:lnSpc>
                        <a:spcBef>
                          <a:spcPts val="0"/>
                        </a:spcBef>
                        <a:spcAft>
                          <a:spcPts val="0"/>
                        </a:spcAft>
                        <a:buNone/>
                      </a:pPr>
                      <a:r>
                        <a:rPr lang="en">
                          <a:latin typeface="Calibri"/>
                          <a:ea typeface="Calibri"/>
                          <a:cs typeface="Calibri"/>
                          <a:sym typeface="Calibri"/>
                        </a:rPr>
                        <a:t>13</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Calibri"/>
                          <a:ea typeface="Calibri"/>
                          <a:cs typeface="Calibri"/>
                          <a:sym typeface="Calibri"/>
                        </a:rPr>
                        <a:t>Maintenance</a:t>
                      </a:r>
                      <a:endParaRPr>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99" name="Google Shape;299;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5"/>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80" name="Google Shape;80;p15"/>
          <p:cNvSpPr txBox="1"/>
          <p:nvPr>
            <p:ph type="title"/>
          </p:nvPr>
        </p:nvSpPr>
        <p:spPr>
          <a:xfrm>
            <a:off x="387900" y="2294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Ashford Board of Education Goals:</a:t>
            </a:r>
            <a:endParaRPr>
              <a:solidFill>
                <a:srgbClr val="000000"/>
              </a:solidFill>
            </a:endParaRPr>
          </a:p>
        </p:txBody>
      </p:sp>
      <p:sp>
        <p:nvSpPr>
          <p:cNvPr id="81" name="Google Shape;81;p15"/>
          <p:cNvSpPr txBox="1"/>
          <p:nvPr>
            <p:ph idx="4294967295" type="body"/>
          </p:nvPr>
        </p:nvSpPr>
        <p:spPr>
          <a:xfrm>
            <a:off x="387900" y="1261225"/>
            <a:ext cx="8368200" cy="3310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SzPts val="852"/>
              <a:buNone/>
            </a:pPr>
            <a:r>
              <a:rPr b="1" lang="en" sz="1795">
                <a:solidFill>
                  <a:srgbClr val="000000"/>
                </a:solidFill>
              </a:rPr>
              <a:t>CURRICULUM</a:t>
            </a:r>
            <a:r>
              <a:rPr lang="en" sz="1795">
                <a:solidFill>
                  <a:srgbClr val="000000"/>
                </a:solidFill>
              </a:rPr>
              <a:t>: Support an exceptional </a:t>
            </a:r>
            <a:r>
              <a:rPr lang="en" sz="1795">
                <a:solidFill>
                  <a:srgbClr val="000000"/>
                </a:solidFill>
              </a:rPr>
              <a:t>preschool</a:t>
            </a:r>
            <a:r>
              <a:rPr lang="en" sz="1795">
                <a:solidFill>
                  <a:srgbClr val="000000"/>
                </a:solidFill>
              </a:rPr>
              <a:t> program and ensure a kindergarten to 8th grade curriculum that engages and challenges students to use methods of inquiry to solve problems, think critically, and to express themselves creatively and effectively.</a:t>
            </a:r>
            <a:endParaRPr sz="1795">
              <a:solidFill>
                <a:srgbClr val="000000"/>
              </a:solidFill>
            </a:endParaRPr>
          </a:p>
          <a:p>
            <a:pPr indent="0" lvl="0" marL="0" rtl="0" algn="l">
              <a:spcBef>
                <a:spcPts val="1200"/>
              </a:spcBef>
              <a:spcAft>
                <a:spcPts val="0"/>
              </a:spcAft>
              <a:buSzPts val="852"/>
              <a:buNone/>
            </a:pPr>
            <a:r>
              <a:rPr b="1" lang="en" sz="1795">
                <a:solidFill>
                  <a:srgbClr val="000000"/>
                </a:solidFill>
              </a:rPr>
              <a:t>FINANCE</a:t>
            </a:r>
            <a:r>
              <a:rPr lang="en" sz="1795">
                <a:solidFill>
                  <a:srgbClr val="000000"/>
                </a:solidFill>
              </a:rPr>
              <a:t>: Develop and monitor a budget that ensures the best possible education while being fiscally responsible to taxpayers.</a:t>
            </a:r>
            <a:endParaRPr sz="1795">
              <a:solidFill>
                <a:srgbClr val="000000"/>
              </a:solidFill>
            </a:endParaRPr>
          </a:p>
          <a:p>
            <a:pPr indent="0" lvl="0" marL="0" rtl="0" algn="l">
              <a:spcBef>
                <a:spcPts val="1200"/>
              </a:spcBef>
              <a:spcAft>
                <a:spcPts val="1200"/>
              </a:spcAft>
              <a:buSzPts val="852"/>
              <a:buNone/>
            </a:pPr>
            <a:r>
              <a:rPr b="1" lang="en" sz="1795">
                <a:solidFill>
                  <a:srgbClr val="000000"/>
                </a:solidFill>
              </a:rPr>
              <a:t>CULTURE</a:t>
            </a:r>
            <a:r>
              <a:rPr lang="en" sz="1795">
                <a:solidFill>
                  <a:srgbClr val="000000"/>
                </a:solidFill>
              </a:rPr>
              <a:t>: Foster an environment of physical and emotional health and wellness for all. Support a community that recognizes professional expertise and provides diverse opportunities that enhance teaching and learning.</a:t>
            </a:r>
            <a:endParaRPr sz="1795">
              <a:solidFill>
                <a:srgbClr val="000000"/>
              </a:solidFill>
            </a:endParaRPr>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03" name="Shape 303"/>
        <p:cNvGrpSpPr/>
        <p:nvPr/>
      </p:nvGrpSpPr>
      <p:grpSpPr>
        <a:xfrm>
          <a:off x="0" y="0"/>
          <a:ext cx="0" cy="0"/>
          <a:chOff x="0" y="0"/>
          <a:chExt cx="0" cy="0"/>
        </a:xfrm>
      </p:grpSpPr>
      <p:pic>
        <p:nvPicPr>
          <p:cNvPr id="304" name="Google Shape;304;p42"/>
          <p:cNvPicPr preferRelativeResize="0"/>
          <p:nvPr/>
        </p:nvPicPr>
        <p:blipFill>
          <a:blip r:embed="rId3">
            <a:alphaModFix amt="15000"/>
          </a:blip>
          <a:stretch>
            <a:fillRect/>
          </a:stretch>
        </p:blipFill>
        <p:spPr>
          <a:xfrm>
            <a:off x="694775" y="867185"/>
            <a:ext cx="7401250" cy="3742925"/>
          </a:xfrm>
          <a:prstGeom prst="rect">
            <a:avLst/>
          </a:prstGeom>
          <a:noFill/>
          <a:ln>
            <a:noFill/>
          </a:ln>
        </p:spPr>
      </p:pic>
      <p:graphicFrame>
        <p:nvGraphicFramePr>
          <p:cNvPr id="305" name="Google Shape;305;p42"/>
          <p:cNvGraphicFramePr/>
          <p:nvPr/>
        </p:nvGraphicFramePr>
        <p:xfrm>
          <a:off x="152400" y="98250"/>
          <a:ext cx="3000000" cy="3000000"/>
        </p:xfrm>
        <a:graphic>
          <a:graphicData uri="http://schemas.openxmlformats.org/drawingml/2006/table">
            <a:tbl>
              <a:tblPr>
                <a:noFill/>
                <a:tableStyleId>{B0AA31ED-9584-4A6A-BBFE-618FFC5C8781}</a:tableStyleId>
              </a:tblPr>
              <a:tblGrid>
                <a:gridCol w="1971900"/>
                <a:gridCol w="219050"/>
                <a:gridCol w="1073175"/>
                <a:gridCol w="248650"/>
                <a:gridCol w="5703225"/>
              </a:tblGrid>
              <a:tr h="383425">
                <a:tc>
                  <a:txBody>
                    <a:bodyPr/>
                    <a:lstStyle/>
                    <a:p>
                      <a:pPr indent="9144" lvl="0" marL="0" rtl="0" algn="l">
                        <a:lnSpc>
                          <a:spcPct val="50000"/>
                        </a:lnSpc>
                        <a:spcBef>
                          <a:spcPts val="0"/>
                        </a:spcBef>
                        <a:spcAft>
                          <a:spcPts val="0"/>
                        </a:spcAft>
                        <a:buNone/>
                      </a:pPr>
                      <a:r>
                        <a:rPr b="1" lang="en" sz="1500"/>
                        <a:t>Grant</a:t>
                      </a:r>
                      <a:endParaRPr b="1"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80000"/>
                        </a:lnSpc>
                        <a:spcBef>
                          <a:spcPts val="0"/>
                        </a:spcBef>
                        <a:spcAft>
                          <a:spcPts val="0"/>
                        </a:spcAft>
                        <a:buNone/>
                      </a:pPr>
                      <a:r>
                        <a:rPr b="1" lang="en" sz="1500"/>
                        <a:t>Anticipated Amount</a:t>
                      </a:r>
                      <a:endParaRPr b="1" sz="1500"/>
                    </a:p>
                  </a:txBody>
                  <a:tcPr marT="0" marB="0" marR="0" marL="0" anchor="b"/>
                </a:tc>
                <a:tc>
                  <a:txBody>
                    <a:bodyPr/>
                    <a:lstStyle/>
                    <a:p>
                      <a:pPr indent="9144" lvl="0" marL="0" rtl="0" algn="l">
                        <a:lnSpc>
                          <a:spcPct val="50000"/>
                        </a:lnSpc>
                        <a:spcBef>
                          <a:spcPts val="0"/>
                        </a:spcBef>
                        <a:spcAft>
                          <a:spcPts val="0"/>
                        </a:spcAft>
                        <a:buNone/>
                      </a:pPr>
                      <a:r>
                        <a:t/>
                      </a:r>
                      <a:endParaRPr sz="1300">
                        <a:solidFill>
                          <a:srgbClr val="CC0000"/>
                        </a:solidFill>
                      </a:endParaRPr>
                    </a:p>
                  </a:txBody>
                  <a:tcPr marT="0" marB="0" marR="0" marL="0" anchor="b"/>
                </a:tc>
                <a:tc>
                  <a:txBody>
                    <a:bodyPr/>
                    <a:lstStyle/>
                    <a:p>
                      <a:pPr indent="9144" lvl="0" marL="0" rtl="0" algn="l">
                        <a:lnSpc>
                          <a:spcPct val="50000"/>
                        </a:lnSpc>
                        <a:spcBef>
                          <a:spcPts val="0"/>
                        </a:spcBef>
                        <a:spcAft>
                          <a:spcPts val="0"/>
                        </a:spcAft>
                        <a:buNone/>
                      </a:pPr>
                      <a:r>
                        <a:rPr lang="en" sz="1300">
                          <a:solidFill>
                            <a:srgbClr val="CC0000"/>
                          </a:solidFill>
                        </a:rPr>
                        <a:t>Important Note:  Monies are already subtracted </a:t>
                      </a:r>
                      <a:r>
                        <a:rPr lang="en" sz="1300">
                          <a:solidFill>
                            <a:srgbClr val="CC0000"/>
                          </a:solidFill>
                        </a:rPr>
                        <a:t>from the budget</a:t>
                      </a:r>
                      <a:endParaRPr sz="1300">
                        <a:solidFill>
                          <a:srgbClr val="CC0000"/>
                        </a:solidFill>
                      </a:endParaRPr>
                    </a:p>
                  </a:txBody>
                  <a:tcPr marT="0" marB="0" marR="0" marL="0" anchor="ctr"/>
                </a:tc>
              </a:tr>
              <a:tr h="383425">
                <a:tc>
                  <a:txBody>
                    <a:bodyPr/>
                    <a:lstStyle/>
                    <a:p>
                      <a:pPr indent="9144" lvl="0" marL="0" rtl="0" algn="l">
                        <a:lnSpc>
                          <a:spcPct val="50000"/>
                        </a:lnSpc>
                        <a:spcBef>
                          <a:spcPts val="0"/>
                        </a:spcBef>
                        <a:spcAft>
                          <a:spcPts val="0"/>
                        </a:spcAft>
                        <a:buNone/>
                      </a:pPr>
                      <a:r>
                        <a:rPr lang="en" sz="1500"/>
                        <a:t>Title I (continuous)</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50000"/>
                        </a:lnSpc>
                        <a:spcBef>
                          <a:spcPts val="0"/>
                        </a:spcBef>
                        <a:spcAft>
                          <a:spcPts val="0"/>
                        </a:spcAft>
                        <a:buNone/>
                      </a:pPr>
                      <a:r>
                        <a:rPr lang="en" sz="1500"/>
                        <a:t>               	56,000.00</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80000"/>
                        </a:lnSpc>
                        <a:spcBef>
                          <a:spcPts val="0"/>
                        </a:spcBef>
                        <a:spcAft>
                          <a:spcPts val="0"/>
                        </a:spcAft>
                        <a:buNone/>
                      </a:pPr>
                      <a:r>
                        <a:rPr lang="en" sz="1500"/>
                        <a:t>Partially funds a Math Interventionist plus a set-aside portion for homeless student transportation </a:t>
                      </a:r>
                      <a:endParaRPr sz="1500"/>
                    </a:p>
                  </a:txBody>
                  <a:tcPr marT="0" marB="0" marR="0" marL="0" anchor="b"/>
                </a:tc>
              </a:tr>
              <a:tr h="383425">
                <a:tc>
                  <a:txBody>
                    <a:bodyPr/>
                    <a:lstStyle/>
                    <a:p>
                      <a:pPr indent="9144" lvl="0" marL="0" rtl="0" algn="l">
                        <a:lnSpc>
                          <a:spcPct val="50000"/>
                        </a:lnSpc>
                        <a:spcBef>
                          <a:spcPts val="0"/>
                        </a:spcBef>
                        <a:spcAft>
                          <a:spcPts val="0"/>
                        </a:spcAft>
                        <a:buNone/>
                      </a:pPr>
                      <a:r>
                        <a:rPr lang="en" sz="1500"/>
                        <a:t>Title II</a:t>
                      </a:r>
                      <a:r>
                        <a:rPr lang="en" sz="1500"/>
                        <a:t>(continuous)</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50000"/>
                        </a:lnSpc>
                        <a:spcBef>
                          <a:spcPts val="0"/>
                        </a:spcBef>
                        <a:spcAft>
                          <a:spcPts val="0"/>
                        </a:spcAft>
                        <a:buNone/>
                      </a:pPr>
                      <a:r>
                        <a:rPr lang="en" sz="1500"/>
                        <a:t>                 	9,400.00</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rPr lang="en" sz="1500"/>
                        <a:t>Used for Professional Development (PD) of Staff</a:t>
                      </a:r>
                      <a:r>
                        <a:rPr lang="en" sz="1500"/>
                        <a:t> </a:t>
                      </a:r>
                      <a:endParaRPr sz="1200"/>
                    </a:p>
                  </a:txBody>
                  <a:tcPr marT="0" marB="0" marR="0" marL="0" anchor="ctr"/>
                </a:tc>
              </a:tr>
              <a:tr h="383425">
                <a:tc>
                  <a:txBody>
                    <a:bodyPr/>
                    <a:lstStyle/>
                    <a:p>
                      <a:pPr indent="9144" lvl="0" marL="0" rtl="0" algn="l">
                        <a:lnSpc>
                          <a:spcPct val="50000"/>
                        </a:lnSpc>
                        <a:spcBef>
                          <a:spcPts val="0"/>
                        </a:spcBef>
                        <a:spcAft>
                          <a:spcPts val="0"/>
                        </a:spcAft>
                        <a:buNone/>
                      </a:pPr>
                      <a:r>
                        <a:rPr lang="en" sz="1500"/>
                        <a:t>Title III</a:t>
                      </a:r>
                      <a:r>
                        <a:rPr lang="en" sz="1500"/>
                        <a:t>(continuous)</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50000"/>
                        </a:lnSpc>
                        <a:spcBef>
                          <a:spcPts val="0"/>
                        </a:spcBef>
                        <a:spcAft>
                          <a:spcPts val="0"/>
                        </a:spcAft>
                        <a:buNone/>
                      </a:pPr>
                      <a:r>
                        <a:rPr lang="en" sz="1500"/>
                        <a:t>                    800.00</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rPr lang="en" sz="1500"/>
                        <a:t>Used for EL supplies and programs</a:t>
                      </a:r>
                      <a:endParaRPr sz="1500"/>
                    </a:p>
                  </a:txBody>
                  <a:tcPr marT="0" marB="0" marR="0" marL="0" anchor="ctr"/>
                </a:tc>
              </a:tr>
              <a:tr h="383425">
                <a:tc>
                  <a:txBody>
                    <a:bodyPr/>
                    <a:lstStyle/>
                    <a:p>
                      <a:pPr indent="9144" lvl="0" marL="0" rtl="0" algn="l">
                        <a:lnSpc>
                          <a:spcPct val="50000"/>
                        </a:lnSpc>
                        <a:spcBef>
                          <a:spcPts val="0"/>
                        </a:spcBef>
                        <a:spcAft>
                          <a:spcPts val="0"/>
                        </a:spcAft>
                        <a:buNone/>
                      </a:pPr>
                      <a:r>
                        <a:rPr lang="en" sz="1500"/>
                        <a:t>Title IV</a:t>
                      </a:r>
                      <a:r>
                        <a:rPr lang="en" sz="1500"/>
                        <a:t>(continuous)</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50000"/>
                        </a:lnSpc>
                        <a:spcBef>
                          <a:spcPts val="0"/>
                        </a:spcBef>
                        <a:spcAft>
                          <a:spcPts val="0"/>
                        </a:spcAft>
                        <a:buNone/>
                      </a:pPr>
                      <a:r>
                        <a:rPr lang="en" sz="1500"/>
                        <a:t>               	10,000.00</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rPr lang="en" sz="1500"/>
                        <a:t>Used for technology purchases not included in regular budget</a:t>
                      </a:r>
                      <a:endParaRPr sz="1500"/>
                    </a:p>
                  </a:txBody>
                  <a:tcPr marT="0" marB="0" marR="0" marL="0" anchor="ctr"/>
                </a:tc>
              </a:tr>
              <a:tr h="383425">
                <a:tc>
                  <a:txBody>
                    <a:bodyPr/>
                    <a:lstStyle/>
                    <a:p>
                      <a:pPr indent="9144" lvl="0" marL="0" rtl="0" algn="l">
                        <a:lnSpc>
                          <a:spcPct val="50000"/>
                        </a:lnSpc>
                        <a:spcBef>
                          <a:spcPts val="0"/>
                        </a:spcBef>
                        <a:spcAft>
                          <a:spcPts val="0"/>
                        </a:spcAft>
                        <a:buNone/>
                      </a:pPr>
                      <a:r>
                        <a:rPr lang="en" sz="1500"/>
                        <a:t>REAP</a:t>
                      </a:r>
                      <a:r>
                        <a:rPr lang="en" sz="1500"/>
                        <a:t>(continuous)</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50000"/>
                        </a:lnSpc>
                        <a:spcBef>
                          <a:spcPts val="0"/>
                        </a:spcBef>
                        <a:spcAft>
                          <a:spcPts val="0"/>
                        </a:spcAft>
                        <a:buNone/>
                      </a:pPr>
                      <a:r>
                        <a:rPr lang="en" sz="1500"/>
                        <a:t>               	30,000.00</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rPr lang="en" sz="1500"/>
                        <a:t>Educational supplies, books, technology, PD</a:t>
                      </a:r>
                      <a:endParaRPr sz="1500"/>
                    </a:p>
                  </a:txBody>
                  <a:tcPr marT="0" marB="0" marR="0" marL="0" anchor="ctr"/>
                </a:tc>
              </a:tr>
              <a:tr h="383425">
                <a:tc>
                  <a:txBody>
                    <a:bodyPr/>
                    <a:lstStyle/>
                    <a:p>
                      <a:pPr indent="9144" lvl="0" marL="0" rtl="0" algn="l">
                        <a:lnSpc>
                          <a:spcPct val="50000"/>
                        </a:lnSpc>
                        <a:spcBef>
                          <a:spcPts val="0"/>
                        </a:spcBef>
                        <a:spcAft>
                          <a:spcPts val="0"/>
                        </a:spcAft>
                        <a:buNone/>
                      </a:pPr>
                      <a:r>
                        <a:rPr lang="en" sz="1500"/>
                        <a:t>IDEA 611</a:t>
                      </a:r>
                      <a:r>
                        <a:rPr lang="en" sz="1500"/>
                        <a:t>(continuous)</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50000"/>
                        </a:lnSpc>
                        <a:spcBef>
                          <a:spcPts val="0"/>
                        </a:spcBef>
                        <a:spcAft>
                          <a:spcPts val="0"/>
                        </a:spcAft>
                        <a:buNone/>
                      </a:pPr>
                      <a:r>
                        <a:rPr lang="en" sz="1500"/>
                        <a:t>             	117,275.00</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rPr lang="en" sz="1500"/>
                        <a:t>Funds salaries for 1.5 Special Education teachers</a:t>
                      </a:r>
                      <a:endParaRPr sz="1500"/>
                    </a:p>
                  </a:txBody>
                  <a:tcPr marT="0" marB="0" marR="0" marL="0" anchor="ctr"/>
                </a:tc>
              </a:tr>
              <a:tr h="383425">
                <a:tc>
                  <a:txBody>
                    <a:bodyPr/>
                    <a:lstStyle/>
                    <a:p>
                      <a:pPr indent="9144" lvl="0" marL="0" rtl="0" algn="l">
                        <a:lnSpc>
                          <a:spcPct val="50000"/>
                        </a:lnSpc>
                        <a:spcBef>
                          <a:spcPts val="0"/>
                        </a:spcBef>
                        <a:spcAft>
                          <a:spcPts val="0"/>
                        </a:spcAft>
                        <a:buNone/>
                      </a:pPr>
                      <a:r>
                        <a:rPr lang="en" sz="1500"/>
                        <a:t>IDEA 619</a:t>
                      </a:r>
                      <a:r>
                        <a:rPr lang="en" sz="1500"/>
                        <a:t>(continuous)</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50000"/>
                        </a:lnSpc>
                        <a:spcBef>
                          <a:spcPts val="0"/>
                        </a:spcBef>
                        <a:spcAft>
                          <a:spcPts val="0"/>
                        </a:spcAft>
                        <a:buNone/>
                      </a:pPr>
                      <a:r>
                        <a:rPr lang="en" sz="1500"/>
                        <a:t>                 	7,168.00</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rPr lang="en" sz="1500"/>
                        <a:t>Partially funds one paraprofessional</a:t>
                      </a:r>
                      <a:endParaRPr sz="1500"/>
                    </a:p>
                  </a:txBody>
                  <a:tcPr marT="0" marB="0" marR="0" marL="0" anchor="ctr"/>
                </a:tc>
              </a:tr>
              <a:tr h="383425">
                <a:tc>
                  <a:txBody>
                    <a:bodyPr/>
                    <a:lstStyle/>
                    <a:p>
                      <a:pPr indent="9144" lvl="0" marL="0" rtl="0" algn="l">
                        <a:lnSpc>
                          <a:spcPct val="80000"/>
                        </a:lnSpc>
                        <a:spcBef>
                          <a:spcPts val="0"/>
                        </a:spcBef>
                        <a:spcAft>
                          <a:spcPts val="0"/>
                        </a:spcAft>
                        <a:buNone/>
                      </a:pPr>
                      <a:r>
                        <a:rPr lang="en" sz="1500"/>
                        <a:t>School Readiness</a:t>
                      </a:r>
                      <a:endParaRPr sz="1500"/>
                    </a:p>
                    <a:p>
                      <a:pPr indent="9144" lvl="0" marL="0" rtl="0" algn="l">
                        <a:lnSpc>
                          <a:spcPct val="80000"/>
                        </a:lnSpc>
                        <a:spcBef>
                          <a:spcPts val="0"/>
                        </a:spcBef>
                        <a:spcAft>
                          <a:spcPts val="0"/>
                        </a:spcAft>
                        <a:buNone/>
                      </a:pPr>
                      <a:r>
                        <a:rPr lang="en" sz="1500"/>
                        <a:t>(Continuous)</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50000"/>
                        </a:lnSpc>
                        <a:spcBef>
                          <a:spcPts val="0"/>
                        </a:spcBef>
                        <a:spcAft>
                          <a:spcPts val="0"/>
                        </a:spcAft>
                        <a:buNone/>
                      </a:pPr>
                      <a:r>
                        <a:rPr lang="en" sz="1500"/>
                        <a:t>             	113,400.00</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rPr lang="en" sz="1500"/>
                        <a:t>Partially funds our Pre-K program</a:t>
                      </a:r>
                      <a:endParaRPr sz="1500"/>
                    </a:p>
                  </a:txBody>
                  <a:tcPr marT="0" marB="0" marR="0" marL="0" anchor="ctr"/>
                </a:tc>
              </a:tr>
              <a:tr h="459875">
                <a:tc>
                  <a:txBody>
                    <a:bodyPr/>
                    <a:lstStyle/>
                    <a:p>
                      <a:pPr indent="9144" lvl="0" marL="0" rtl="0" algn="l">
                        <a:lnSpc>
                          <a:spcPct val="80000"/>
                        </a:lnSpc>
                        <a:spcBef>
                          <a:spcPts val="0"/>
                        </a:spcBef>
                        <a:spcAft>
                          <a:spcPts val="0"/>
                        </a:spcAft>
                        <a:buNone/>
                      </a:pPr>
                      <a:r>
                        <a:rPr lang="en" sz="1500"/>
                        <a:t>School Readiness Quality Enhancement</a:t>
                      </a:r>
                      <a:endParaRPr sz="1500"/>
                    </a:p>
                    <a:p>
                      <a:pPr indent="9144" lvl="0" marL="0" rtl="0" algn="l">
                        <a:lnSpc>
                          <a:spcPct val="80000"/>
                        </a:lnSpc>
                        <a:spcBef>
                          <a:spcPts val="0"/>
                        </a:spcBef>
                        <a:spcAft>
                          <a:spcPts val="0"/>
                        </a:spcAft>
                        <a:buNone/>
                      </a:pPr>
                      <a:r>
                        <a:rPr lang="en" sz="1500"/>
                        <a:t>(Continuous)</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ctr"/>
                </a:tc>
                <a:tc>
                  <a:txBody>
                    <a:bodyPr/>
                    <a:lstStyle/>
                    <a:p>
                      <a:pPr indent="9144" lvl="0" marL="0" rtl="0" algn="l">
                        <a:lnSpc>
                          <a:spcPct val="50000"/>
                        </a:lnSpc>
                        <a:spcBef>
                          <a:spcPts val="0"/>
                        </a:spcBef>
                        <a:spcAft>
                          <a:spcPts val="0"/>
                        </a:spcAft>
                        <a:buNone/>
                      </a:pPr>
                      <a:r>
                        <a:rPr lang="en" sz="1500"/>
                        <a:t>                 	3,881.00</a:t>
                      </a:r>
                      <a:endParaRPr sz="15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rPr lang="en" sz="1500"/>
                        <a:t>Funds programs for Preschoolers</a:t>
                      </a:r>
                      <a:endParaRPr sz="1500"/>
                    </a:p>
                  </a:txBody>
                  <a:tcPr marT="0" marB="0" marR="0" marL="0" anchor="ctr"/>
                </a:tc>
              </a:tr>
              <a:tr h="751225">
                <a:tc>
                  <a:txBody>
                    <a:bodyPr/>
                    <a:lstStyle/>
                    <a:p>
                      <a:pPr indent="0" lvl="0" marL="0" rtl="0" algn="l">
                        <a:spcBef>
                          <a:spcPts val="0"/>
                        </a:spcBef>
                        <a:spcAft>
                          <a:spcPts val="0"/>
                        </a:spcAft>
                        <a:buNone/>
                      </a:pPr>
                      <a:r>
                        <a:t/>
                      </a:r>
                      <a:endParaRPr sz="1600"/>
                    </a:p>
                    <a:p>
                      <a:pPr indent="0" lvl="0" marL="0" rtl="0" algn="l">
                        <a:spcBef>
                          <a:spcPts val="0"/>
                        </a:spcBef>
                        <a:spcAft>
                          <a:spcPts val="0"/>
                        </a:spcAft>
                        <a:buNone/>
                      </a:pPr>
                      <a:r>
                        <a:rPr lang="en" sz="1600"/>
                        <a:t>ESSER </a:t>
                      </a:r>
                      <a:r>
                        <a:rPr lang="en" sz="1600"/>
                        <a:t>III</a:t>
                      </a:r>
                      <a:endParaRPr sz="1600"/>
                    </a:p>
                    <a:p>
                      <a:pPr indent="9144" lvl="0" marL="0" rtl="0" algn="l">
                        <a:lnSpc>
                          <a:spcPct val="80000"/>
                        </a:lnSpc>
                        <a:spcBef>
                          <a:spcPts val="0"/>
                        </a:spcBef>
                        <a:spcAft>
                          <a:spcPts val="0"/>
                        </a:spcAft>
                        <a:buNone/>
                      </a:pPr>
                      <a:r>
                        <a:rPr lang="en" sz="1500"/>
                        <a:t>(Expended by September 2024)</a:t>
                      </a:r>
                      <a:endParaRPr sz="1500"/>
                    </a:p>
                    <a:p>
                      <a:pPr indent="0" lvl="0" marL="0" rtl="0" algn="l">
                        <a:spcBef>
                          <a:spcPts val="0"/>
                        </a:spcBef>
                        <a:spcAft>
                          <a:spcPts val="0"/>
                        </a:spcAft>
                        <a:buNone/>
                      </a:pPr>
                      <a:r>
                        <a:t/>
                      </a:r>
                      <a:endParaRPr sz="1600"/>
                    </a:p>
                  </a:txBody>
                  <a:tcPr marT="0" marB="0" marR="0" marL="0" anchor="ctr"/>
                </a:tc>
                <a:tc>
                  <a:txBody>
                    <a:bodyPr/>
                    <a:lstStyle/>
                    <a:p>
                      <a:pPr indent="0" lvl="0" marL="0" rtl="0" algn="l">
                        <a:spcBef>
                          <a:spcPts val="0"/>
                        </a:spcBef>
                        <a:spcAft>
                          <a:spcPts val="0"/>
                        </a:spcAft>
                        <a:buNone/>
                      </a:pPr>
                      <a:r>
                        <a:t/>
                      </a:r>
                      <a:endParaRPr sz="1600"/>
                    </a:p>
                  </a:txBody>
                  <a:tcPr marT="0" marB="0" marR="0" marL="0" anchor="ctr"/>
                </a:tc>
                <a:tc>
                  <a:txBody>
                    <a:bodyPr/>
                    <a:lstStyle/>
                    <a:p>
                      <a:pPr indent="0" lvl="0" marL="0" rtl="0" algn="l">
                        <a:spcBef>
                          <a:spcPts val="0"/>
                        </a:spcBef>
                        <a:spcAft>
                          <a:spcPts val="0"/>
                        </a:spcAft>
                        <a:buNone/>
                      </a:pPr>
                      <a:r>
                        <a:rPr lang="en" sz="1600"/>
                        <a:t>330,000.00</a:t>
                      </a:r>
                      <a:endParaRPr sz="1600"/>
                    </a:p>
                  </a:txBody>
                  <a:tcPr marT="0" marB="0" marR="0" marL="0" anchor="ctr"/>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0" lvl="0" marL="0" rtl="0" algn="l">
                        <a:lnSpc>
                          <a:spcPct val="80000"/>
                        </a:lnSpc>
                        <a:spcBef>
                          <a:spcPts val="0"/>
                        </a:spcBef>
                        <a:spcAft>
                          <a:spcPts val="0"/>
                        </a:spcAft>
                        <a:buNone/>
                      </a:pPr>
                      <a:r>
                        <a:rPr lang="en" sz="1500"/>
                        <a:t>Funds curriculum writing and supplies, and technology in our classrooms to address learning loss from the pandemic,B</a:t>
                      </a:r>
                      <a:r>
                        <a:rPr lang="en" sz="1500"/>
                        <a:t>CBA services and additional speech related services. </a:t>
                      </a:r>
                      <a:endParaRPr sz="1500"/>
                    </a:p>
                  </a:txBody>
                  <a:tcPr marT="0" marB="0" marR="0" marL="0" anchor="ctr"/>
                </a:tc>
              </a:tr>
              <a:tr h="383425">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9144" lvl="0" marL="0" rtl="0" algn="l">
                        <a:lnSpc>
                          <a:spcPct val="50000"/>
                        </a:lnSpc>
                        <a:spcBef>
                          <a:spcPts val="0"/>
                        </a:spcBef>
                        <a:spcAft>
                          <a:spcPts val="0"/>
                        </a:spcAft>
                        <a:buNone/>
                      </a:pPr>
                      <a:r>
                        <a:t/>
                      </a:r>
                      <a:endParaRPr sz="1800"/>
                    </a:p>
                  </a:txBody>
                  <a:tcPr marT="0" marB="0" marR="0" marL="0" anchor="b"/>
                </a:tc>
                <a:tc>
                  <a:txBody>
                    <a:bodyPr/>
                    <a:lstStyle/>
                    <a:p>
                      <a:pPr indent="0" lvl="0" marL="0" rtl="0" algn="l">
                        <a:lnSpc>
                          <a:spcPct val="80000"/>
                        </a:lnSpc>
                        <a:spcBef>
                          <a:spcPts val="0"/>
                        </a:spcBef>
                        <a:spcAft>
                          <a:spcPts val="0"/>
                        </a:spcAft>
                        <a:buNone/>
                      </a:pPr>
                      <a:r>
                        <a:t/>
                      </a:r>
                      <a:endParaRPr sz="1500"/>
                    </a:p>
                  </a:txBody>
                  <a:tcPr marT="0" marB="0" marR="0" marL="0" anchor="ctr"/>
                </a:tc>
              </a:tr>
            </a:tbl>
          </a:graphicData>
        </a:graphic>
      </p:graphicFrame>
      <p:sp>
        <p:nvSpPr>
          <p:cNvPr id="306" name="Google Shape;306;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3"/>
          <p:cNvPicPr preferRelativeResize="0"/>
          <p:nvPr/>
        </p:nvPicPr>
        <p:blipFill>
          <a:blip r:embed="rId3">
            <a:alphaModFix amt="15000"/>
          </a:blip>
          <a:stretch>
            <a:fillRect/>
          </a:stretch>
        </p:blipFill>
        <p:spPr>
          <a:xfrm>
            <a:off x="694775" y="638585"/>
            <a:ext cx="7401250" cy="3742925"/>
          </a:xfrm>
          <a:prstGeom prst="rect">
            <a:avLst/>
          </a:prstGeom>
          <a:noFill/>
          <a:ln>
            <a:noFill/>
          </a:ln>
        </p:spPr>
      </p:pic>
      <p:sp>
        <p:nvSpPr>
          <p:cNvPr id="312" name="Google Shape;312;p43"/>
          <p:cNvSpPr txBox="1"/>
          <p:nvPr>
            <p:ph type="title"/>
          </p:nvPr>
        </p:nvSpPr>
        <p:spPr>
          <a:xfrm>
            <a:off x="387900" y="8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Next Steps:</a:t>
            </a:r>
            <a:endParaRPr>
              <a:solidFill>
                <a:srgbClr val="000000"/>
              </a:solidFill>
            </a:endParaRPr>
          </a:p>
        </p:txBody>
      </p:sp>
      <p:sp>
        <p:nvSpPr>
          <p:cNvPr id="313" name="Google Shape;313;p43"/>
          <p:cNvSpPr txBox="1"/>
          <p:nvPr>
            <p:ph idx="4294967295" type="body"/>
          </p:nvPr>
        </p:nvSpPr>
        <p:spPr>
          <a:xfrm>
            <a:off x="294725" y="484325"/>
            <a:ext cx="8699400" cy="4492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852"/>
              <a:buNone/>
            </a:pPr>
            <a:r>
              <a:rPr b="1" lang="en" sz="1595">
                <a:solidFill>
                  <a:srgbClr val="000000"/>
                </a:solidFill>
                <a:latin typeface="Arial"/>
                <a:ea typeface="Arial"/>
                <a:cs typeface="Arial"/>
                <a:sym typeface="Arial"/>
              </a:rPr>
              <a:t>BOE Budget Workshop February 16, 2023</a:t>
            </a:r>
            <a:r>
              <a:rPr lang="en" sz="1595">
                <a:solidFill>
                  <a:srgbClr val="000000"/>
                </a:solidFill>
                <a:latin typeface="Arial"/>
                <a:ea typeface="Arial"/>
                <a:cs typeface="Arial"/>
                <a:sym typeface="Arial"/>
              </a:rPr>
              <a:t>: BOE review and discuss budget.  Finalize </a:t>
            </a:r>
            <a:r>
              <a:rPr lang="en" sz="1595">
                <a:solidFill>
                  <a:srgbClr val="000000"/>
                </a:solidFill>
                <a:latin typeface="Arial"/>
                <a:ea typeface="Arial"/>
                <a:cs typeface="Arial"/>
                <a:sym typeface="Arial"/>
              </a:rPr>
              <a:t>information</a:t>
            </a:r>
            <a:r>
              <a:rPr lang="en" sz="1595">
                <a:solidFill>
                  <a:srgbClr val="000000"/>
                </a:solidFill>
                <a:latin typeface="Arial"/>
                <a:ea typeface="Arial"/>
                <a:cs typeface="Arial"/>
                <a:sym typeface="Arial"/>
              </a:rPr>
              <a:t> going to   the Board of Finance on March 2, 2023.</a:t>
            </a:r>
            <a:endParaRPr sz="1595">
              <a:solidFill>
                <a:srgbClr val="000000"/>
              </a:solidFill>
              <a:latin typeface="Arial"/>
              <a:ea typeface="Arial"/>
              <a:cs typeface="Arial"/>
              <a:sym typeface="Arial"/>
            </a:endParaRPr>
          </a:p>
          <a:p>
            <a:pPr indent="0" lvl="0" marL="0" rtl="0" algn="l">
              <a:lnSpc>
                <a:spcPct val="100000"/>
              </a:lnSpc>
              <a:spcBef>
                <a:spcPts val="1200"/>
              </a:spcBef>
              <a:spcAft>
                <a:spcPts val="0"/>
              </a:spcAft>
              <a:buSzPts val="852"/>
              <a:buNone/>
            </a:pPr>
            <a:r>
              <a:rPr b="1" lang="en" sz="1595">
                <a:solidFill>
                  <a:srgbClr val="000000"/>
                </a:solidFill>
                <a:latin typeface="Arial"/>
                <a:ea typeface="Arial"/>
                <a:cs typeface="Arial"/>
                <a:sym typeface="Arial"/>
              </a:rPr>
              <a:t>BOE attend BOF March 2, 2023:  </a:t>
            </a:r>
            <a:r>
              <a:rPr lang="en" sz="1595">
                <a:solidFill>
                  <a:srgbClr val="000000"/>
                </a:solidFill>
                <a:latin typeface="Arial"/>
                <a:ea typeface="Arial"/>
                <a:cs typeface="Arial"/>
                <a:sym typeface="Arial"/>
              </a:rPr>
              <a:t>BOE presents to the BOF their 2023/2024 budget requests and answer </a:t>
            </a:r>
            <a:r>
              <a:rPr lang="en" sz="1595">
                <a:solidFill>
                  <a:srgbClr val="000000"/>
                </a:solidFill>
                <a:latin typeface="Arial"/>
                <a:ea typeface="Arial"/>
                <a:cs typeface="Arial"/>
                <a:sym typeface="Arial"/>
              </a:rPr>
              <a:t>questions</a:t>
            </a:r>
            <a:r>
              <a:rPr lang="en" sz="1595">
                <a:solidFill>
                  <a:srgbClr val="000000"/>
                </a:solidFill>
                <a:latin typeface="Arial"/>
                <a:ea typeface="Arial"/>
                <a:cs typeface="Arial"/>
                <a:sym typeface="Arial"/>
              </a:rPr>
              <a:t>.</a:t>
            </a:r>
            <a:endParaRPr sz="1595">
              <a:solidFill>
                <a:srgbClr val="000000"/>
              </a:solidFill>
              <a:latin typeface="Arial"/>
              <a:ea typeface="Arial"/>
              <a:cs typeface="Arial"/>
              <a:sym typeface="Arial"/>
            </a:endParaRPr>
          </a:p>
          <a:p>
            <a:pPr indent="0" lvl="0" marL="0" rtl="0" algn="l">
              <a:lnSpc>
                <a:spcPct val="100000"/>
              </a:lnSpc>
              <a:spcBef>
                <a:spcPts val="1200"/>
              </a:spcBef>
              <a:spcAft>
                <a:spcPts val="0"/>
              </a:spcAft>
              <a:buSzPts val="852"/>
              <a:buNone/>
            </a:pPr>
            <a:r>
              <a:rPr b="1" lang="en" sz="1595">
                <a:solidFill>
                  <a:srgbClr val="000000"/>
                </a:solidFill>
                <a:latin typeface="Arial"/>
                <a:ea typeface="Arial"/>
                <a:cs typeface="Arial"/>
                <a:sym typeface="Arial"/>
              </a:rPr>
              <a:t>BOF March 16, 2023:  </a:t>
            </a:r>
            <a:r>
              <a:rPr lang="en" sz="1595">
                <a:solidFill>
                  <a:srgbClr val="000000"/>
                </a:solidFill>
                <a:latin typeface="Arial"/>
                <a:ea typeface="Arial"/>
                <a:cs typeface="Arial"/>
                <a:sym typeface="Arial"/>
              </a:rPr>
              <a:t>Reviews</a:t>
            </a:r>
            <a:r>
              <a:rPr lang="en" sz="1595">
                <a:solidFill>
                  <a:srgbClr val="000000"/>
                </a:solidFill>
                <a:latin typeface="Arial"/>
                <a:ea typeface="Arial"/>
                <a:cs typeface="Arial"/>
                <a:sym typeface="Arial"/>
              </a:rPr>
              <a:t> Budget requests with additional clarifications and discuss recommendations.</a:t>
            </a:r>
            <a:endParaRPr sz="1595">
              <a:solidFill>
                <a:srgbClr val="000000"/>
              </a:solidFill>
              <a:latin typeface="Arial"/>
              <a:ea typeface="Arial"/>
              <a:cs typeface="Arial"/>
              <a:sym typeface="Arial"/>
            </a:endParaRPr>
          </a:p>
          <a:p>
            <a:pPr indent="0" lvl="0" marL="0" rtl="0" algn="l">
              <a:lnSpc>
                <a:spcPct val="100000"/>
              </a:lnSpc>
              <a:spcBef>
                <a:spcPts val="1200"/>
              </a:spcBef>
              <a:spcAft>
                <a:spcPts val="0"/>
              </a:spcAft>
              <a:buSzPts val="852"/>
              <a:buNone/>
            </a:pPr>
            <a:r>
              <a:rPr b="1" lang="en" sz="1595">
                <a:solidFill>
                  <a:srgbClr val="000000"/>
                </a:solidFill>
                <a:latin typeface="Arial"/>
                <a:ea typeface="Arial"/>
                <a:cs typeface="Arial"/>
                <a:sym typeface="Arial"/>
              </a:rPr>
              <a:t>BOF March 23,2023:  </a:t>
            </a:r>
            <a:r>
              <a:rPr lang="en" sz="1595">
                <a:solidFill>
                  <a:srgbClr val="000000"/>
                </a:solidFill>
                <a:latin typeface="Arial"/>
                <a:ea typeface="Arial"/>
                <a:cs typeface="Arial"/>
                <a:sym typeface="Arial"/>
              </a:rPr>
              <a:t>BOF adopts proposed budget and sets the date for Public Hearing.</a:t>
            </a:r>
            <a:endParaRPr sz="1595">
              <a:solidFill>
                <a:srgbClr val="000000"/>
              </a:solidFill>
              <a:latin typeface="Arial"/>
              <a:ea typeface="Arial"/>
              <a:cs typeface="Arial"/>
              <a:sym typeface="Arial"/>
            </a:endParaRPr>
          </a:p>
          <a:p>
            <a:pPr indent="0" lvl="0" marL="0" rtl="0" algn="l">
              <a:lnSpc>
                <a:spcPct val="100000"/>
              </a:lnSpc>
              <a:spcBef>
                <a:spcPts val="1200"/>
              </a:spcBef>
              <a:spcAft>
                <a:spcPts val="0"/>
              </a:spcAft>
              <a:buSzPts val="852"/>
              <a:buNone/>
            </a:pPr>
            <a:r>
              <a:rPr b="1" lang="en" sz="1595">
                <a:solidFill>
                  <a:srgbClr val="000000"/>
                </a:solidFill>
                <a:latin typeface="Arial"/>
                <a:ea typeface="Arial"/>
                <a:cs typeface="Arial"/>
                <a:sym typeface="Arial"/>
              </a:rPr>
              <a:t>Proposed Town Public Hearing April 4, 2023:  </a:t>
            </a:r>
            <a:r>
              <a:rPr lang="en" sz="1595">
                <a:solidFill>
                  <a:srgbClr val="000000"/>
                </a:solidFill>
                <a:latin typeface="Arial"/>
                <a:ea typeface="Arial"/>
                <a:cs typeface="Arial"/>
                <a:sym typeface="Arial"/>
              </a:rPr>
              <a:t>Public Hearing, last chance to make any changes to budgets.</a:t>
            </a:r>
            <a:endParaRPr sz="1595">
              <a:solidFill>
                <a:srgbClr val="000000"/>
              </a:solidFill>
              <a:latin typeface="Arial"/>
              <a:ea typeface="Arial"/>
              <a:cs typeface="Arial"/>
              <a:sym typeface="Arial"/>
            </a:endParaRPr>
          </a:p>
          <a:p>
            <a:pPr indent="0" lvl="0" marL="0" rtl="0" algn="l">
              <a:lnSpc>
                <a:spcPct val="100000"/>
              </a:lnSpc>
              <a:spcBef>
                <a:spcPts val="1200"/>
              </a:spcBef>
              <a:spcAft>
                <a:spcPts val="0"/>
              </a:spcAft>
              <a:buSzPts val="852"/>
              <a:buNone/>
            </a:pPr>
            <a:r>
              <a:rPr b="1" lang="en" sz="1595">
                <a:solidFill>
                  <a:srgbClr val="000000"/>
                </a:solidFill>
                <a:latin typeface="Arial"/>
                <a:ea typeface="Arial"/>
                <a:cs typeface="Arial"/>
                <a:sym typeface="Arial"/>
              </a:rPr>
              <a:t>April 5, 2023: </a:t>
            </a:r>
            <a:r>
              <a:rPr lang="en" sz="1595">
                <a:solidFill>
                  <a:srgbClr val="000000"/>
                </a:solidFill>
                <a:latin typeface="Arial"/>
                <a:ea typeface="Arial"/>
                <a:cs typeface="Arial"/>
                <a:sym typeface="Arial"/>
              </a:rPr>
              <a:t>BOS Sets dates and approves notice for Town Meeting and Referendum.  </a:t>
            </a:r>
            <a:endParaRPr sz="1595">
              <a:solidFill>
                <a:srgbClr val="000000"/>
              </a:solidFill>
              <a:latin typeface="Arial"/>
              <a:ea typeface="Arial"/>
              <a:cs typeface="Arial"/>
              <a:sym typeface="Arial"/>
            </a:endParaRPr>
          </a:p>
          <a:p>
            <a:pPr indent="0" lvl="0" marL="0" rtl="0" algn="l">
              <a:lnSpc>
                <a:spcPct val="100000"/>
              </a:lnSpc>
              <a:spcBef>
                <a:spcPts val="1200"/>
              </a:spcBef>
              <a:spcAft>
                <a:spcPts val="0"/>
              </a:spcAft>
              <a:buSzPts val="852"/>
              <a:buNone/>
            </a:pPr>
            <a:r>
              <a:rPr b="1" lang="en" sz="1595">
                <a:solidFill>
                  <a:srgbClr val="000000"/>
                </a:solidFill>
                <a:latin typeface="Arial"/>
                <a:ea typeface="Arial"/>
                <a:cs typeface="Arial"/>
                <a:sym typeface="Arial"/>
              </a:rPr>
              <a:t>April 14, 2023:  </a:t>
            </a:r>
            <a:r>
              <a:rPr lang="en" sz="1595">
                <a:solidFill>
                  <a:srgbClr val="000000"/>
                </a:solidFill>
                <a:latin typeface="Arial"/>
                <a:ea typeface="Arial"/>
                <a:cs typeface="Arial"/>
                <a:sym typeface="Arial"/>
              </a:rPr>
              <a:t>Town budget books available to the public.</a:t>
            </a:r>
            <a:endParaRPr sz="1595">
              <a:solidFill>
                <a:srgbClr val="000000"/>
              </a:solidFill>
              <a:latin typeface="Arial"/>
              <a:ea typeface="Arial"/>
              <a:cs typeface="Arial"/>
              <a:sym typeface="Arial"/>
            </a:endParaRPr>
          </a:p>
          <a:p>
            <a:pPr indent="0" lvl="0" marL="0" rtl="0" algn="l">
              <a:lnSpc>
                <a:spcPct val="100000"/>
              </a:lnSpc>
              <a:spcBef>
                <a:spcPts val="1200"/>
              </a:spcBef>
              <a:spcAft>
                <a:spcPts val="0"/>
              </a:spcAft>
              <a:buSzPts val="852"/>
              <a:buNone/>
            </a:pPr>
            <a:r>
              <a:rPr b="1" lang="en" sz="1595">
                <a:solidFill>
                  <a:srgbClr val="000000"/>
                </a:solidFill>
                <a:latin typeface="Arial"/>
                <a:ea typeface="Arial"/>
                <a:cs typeface="Arial"/>
                <a:sym typeface="Arial"/>
              </a:rPr>
              <a:t>April 18, 2023:  </a:t>
            </a:r>
            <a:r>
              <a:rPr lang="en" sz="1595">
                <a:solidFill>
                  <a:srgbClr val="000000"/>
                </a:solidFill>
                <a:latin typeface="Arial"/>
                <a:ea typeface="Arial"/>
                <a:cs typeface="Arial"/>
                <a:sym typeface="Arial"/>
              </a:rPr>
              <a:t>Annual Town Meeting.</a:t>
            </a:r>
            <a:endParaRPr sz="1595">
              <a:solidFill>
                <a:srgbClr val="000000"/>
              </a:solidFill>
              <a:latin typeface="Arial"/>
              <a:ea typeface="Arial"/>
              <a:cs typeface="Arial"/>
              <a:sym typeface="Arial"/>
            </a:endParaRPr>
          </a:p>
          <a:p>
            <a:pPr indent="0" lvl="0" marL="0" rtl="0" algn="l">
              <a:lnSpc>
                <a:spcPct val="100000"/>
              </a:lnSpc>
              <a:spcBef>
                <a:spcPts val="1200"/>
              </a:spcBef>
              <a:spcAft>
                <a:spcPts val="1200"/>
              </a:spcAft>
              <a:buSzPts val="852"/>
              <a:buNone/>
            </a:pPr>
            <a:r>
              <a:rPr b="1" lang="en" sz="1595">
                <a:solidFill>
                  <a:srgbClr val="000000"/>
                </a:solidFill>
                <a:latin typeface="Arial"/>
                <a:ea typeface="Arial"/>
                <a:cs typeface="Arial"/>
                <a:sym typeface="Arial"/>
              </a:rPr>
              <a:t>May 2, 2023:</a:t>
            </a:r>
            <a:r>
              <a:rPr lang="en" sz="1595">
                <a:solidFill>
                  <a:srgbClr val="000000"/>
                </a:solidFill>
                <a:latin typeface="Arial"/>
                <a:ea typeface="Arial"/>
                <a:cs typeface="Arial"/>
                <a:sym typeface="Arial"/>
              </a:rPr>
              <a:t>  Proposed Ashford Town Budget Referendum.  </a:t>
            </a:r>
            <a:endParaRPr sz="1595">
              <a:solidFill>
                <a:srgbClr val="000000"/>
              </a:solidFill>
              <a:latin typeface="Arial"/>
              <a:ea typeface="Arial"/>
              <a:cs typeface="Arial"/>
              <a:sym typeface="Arial"/>
            </a:endParaRPr>
          </a:p>
        </p:txBody>
      </p:sp>
      <p:sp>
        <p:nvSpPr>
          <p:cNvPr id="314" name="Google Shape;31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44"/>
          <p:cNvPicPr preferRelativeResize="0"/>
          <p:nvPr/>
        </p:nvPicPr>
        <p:blipFill>
          <a:blip r:embed="rId3">
            <a:alphaModFix amt="75000"/>
          </a:blip>
          <a:stretch>
            <a:fillRect/>
          </a:stretch>
        </p:blipFill>
        <p:spPr>
          <a:xfrm>
            <a:off x="1291400" y="220325"/>
            <a:ext cx="6118825" cy="3094375"/>
          </a:xfrm>
          <a:prstGeom prst="rect">
            <a:avLst/>
          </a:prstGeom>
          <a:noFill/>
          <a:ln>
            <a:noFill/>
          </a:ln>
        </p:spPr>
      </p:pic>
      <p:sp>
        <p:nvSpPr>
          <p:cNvPr id="320" name="Google Shape;320;p44"/>
          <p:cNvSpPr txBox="1"/>
          <p:nvPr>
            <p:ph type="title"/>
          </p:nvPr>
        </p:nvSpPr>
        <p:spPr>
          <a:xfrm>
            <a:off x="616500" y="3125025"/>
            <a:ext cx="8368200" cy="2031900"/>
          </a:xfrm>
          <a:prstGeom prst="rect">
            <a:avLst/>
          </a:prstGeom>
          <a:noFill/>
        </p:spPr>
        <p:txBody>
          <a:bodyPr anchorCtr="0" anchor="b" bIns="91425" lIns="91425" spcFirstLastPara="1" rIns="91425" wrap="square" tIns="91425">
            <a:spAutoFit/>
          </a:bodyPr>
          <a:lstStyle/>
          <a:p>
            <a:pPr indent="0" lvl="0" marL="0" rtl="0" algn="l">
              <a:spcBef>
                <a:spcPts val="0"/>
              </a:spcBef>
              <a:spcAft>
                <a:spcPts val="0"/>
              </a:spcAft>
              <a:buNone/>
            </a:pPr>
            <a:r>
              <a:rPr lang="en">
                <a:solidFill>
                  <a:srgbClr val="000000"/>
                </a:solidFill>
              </a:rPr>
              <a:t>Thank you for all your support and hard work over the years.  We have a special community surrounding our Ashford children.</a:t>
            </a:r>
            <a:endParaRPr>
              <a:solidFill>
                <a:srgbClr val="000000"/>
              </a:solidFill>
            </a:endParaRPr>
          </a:p>
        </p:txBody>
      </p:sp>
      <p:sp>
        <p:nvSpPr>
          <p:cNvPr id="321" name="Google Shape;321;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6" name="Shape 86"/>
        <p:cNvGrpSpPr/>
        <p:nvPr/>
      </p:nvGrpSpPr>
      <p:grpSpPr>
        <a:xfrm>
          <a:off x="0" y="0"/>
          <a:ext cx="0" cy="0"/>
          <a:chOff x="0" y="0"/>
          <a:chExt cx="0" cy="0"/>
        </a:xfrm>
      </p:grpSpPr>
      <p:pic>
        <p:nvPicPr>
          <p:cNvPr id="87" name="Google Shape;87;p16"/>
          <p:cNvPicPr preferRelativeResize="0"/>
          <p:nvPr/>
        </p:nvPicPr>
        <p:blipFill>
          <a:blip r:embed="rId3">
            <a:alphaModFix amt="15000"/>
          </a:blip>
          <a:stretch>
            <a:fillRect/>
          </a:stretch>
        </p:blipFill>
        <p:spPr>
          <a:xfrm>
            <a:off x="999575" y="790985"/>
            <a:ext cx="7401250" cy="3742925"/>
          </a:xfrm>
          <a:prstGeom prst="rect">
            <a:avLst/>
          </a:prstGeom>
          <a:noFill/>
          <a:ln>
            <a:noFill/>
          </a:ln>
        </p:spPr>
      </p:pic>
      <p:sp>
        <p:nvSpPr>
          <p:cNvPr id="88" name="Google Shape;88;p16"/>
          <p:cNvSpPr txBox="1"/>
          <p:nvPr>
            <p:ph idx="4294967295" type="body"/>
          </p:nvPr>
        </p:nvSpPr>
        <p:spPr>
          <a:xfrm>
            <a:off x="616500" y="1108824"/>
            <a:ext cx="8368200" cy="30789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SzPts val="935"/>
              <a:buNone/>
            </a:pPr>
            <a:r>
              <a:rPr b="1" lang="en" sz="1929">
                <a:solidFill>
                  <a:srgbClr val="000000"/>
                </a:solidFill>
              </a:rPr>
              <a:t>COMMUNITY RELATIONS:</a:t>
            </a:r>
            <a:r>
              <a:rPr lang="en" sz="1929">
                <a:solidFill>
                  <a:srgbClr val="000000"/>
                </a:solidFill>
              </a:rPr>
              <a:t> Provide enriching opportunities for community engagement, meaningful collaboration, and partnership with all stakeholders.</a:t>
            </a:r>
            <a:endParaRPr sz="1929">
              <a:solidFill>
                <a:srgbClr val="000000"/>
              </a:solidFill>
            </a:endParaRPr>
          </a:p>
          <a:p>
            <a:pPr indent="0" lvl="0" marL="0" rtl="0" algn="l">
              <a:spcBef>
                <a:spcPts val="1200"/>
              </a:spcBef>
              <a:spcAft>
                <a:spcPts val="0"/>
              </a:spcAft>
              <a:buSzPts val="935"/>
              <a:buNone/>
            </a:pPr>
            <a:r>
              <a:rPr b="1" lang="en" sz="1929">
                <a:solidFill>
                  <a:srgbClr val="000000"/>
                </a:solidFill>
              </a:rPr>
              <a:t>FACILITIES</a:t>
            </a:r>
            <a:r>
              <a:rPr lang="en" sz="1929">
                <a:solidFill>
                  <a:srgbClr val="000000"/>
                </a:solidFill>
              </a:rPr>
              <a:t>: Serve as a leader for Ashford in enhancing energy efficiency and sustainability, developing a maintenance and restoration plan that extends the school’s useful life, and in demonstrating environmental responsibility.</a:t>
            </a:r>
            <a:endParaRPr sz="1929">
              <a:solidFill>
                <a:srgbClr val="000000"/>
              </a:solidFill>
            </a:endParaRPr>
          </a:p>
          <a:p>
            <a:pPr indent="0" lvl="0" marL="0" rtl="0" algn="l">
              <a:spcBef>
                <a:spcPts val="1200"/>
              </a:spcBef>
              <a:spcAft>
                <a:spcPts val="1200"/>
              </a:spcAft>
              <a:buSzPts val="935"/>
              <a:buNone/>
            </a:pPr>
            <a:r>
              <a:t/>
            </a:r>
            <a:endParaRPr sz="1929">
              <a:solidFill>
                <a:srgbClr val="000000"/>
              </a:solidFill>
            </a:endParaRPr>
          </a:p>
        </p:txBody>
      </p:sp>
      <p:sp>
        <p:nvSpPr>
          <p:cNvPr id="89" name="Google Shape;89;p16"/>
          <p:cNvSpPr txBox="1"/>
          <p:nvPr>
            <p:ph type="title"/>
          </p:nvPr>
        </p:nvSpPr>
        <p:spPr>
          <a:xfrm>
            <a:off x="387900" y="305625"/>
            <a:ext cx="8368200" cy="686100"/>
          </a:xfrm>
          <a:prstGeom prst="rect">
            <a:avLst/>
          </a:prstGeom>
          <a:solidFill>
            <a:srgbClr val="B6D7A8"/>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Goals Continued:</a:t>
            </a:r>
            <a:endParaRPr sz="3111">
              <a:solidFill>
                <a:srgbClr val="000000"/>
              </a:solidFill>
            </a:endParaRPr>
          </a:p>
        </p:txBody>
      </p:sp>
      <p:sp>
        <p:nvSpPr>
          <p:cNvPr id="90" name="Google Shape;9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7"/>
          <p:cNvPicPr preferRelativeResize="0"/>
          <p:nvPr/>
        </p:nvPicPr>
        <p:blipFill>
          <a:blip r:embed="rId3">
            <a:alphaModFix amt="15000"/>
          </a:blip>
          <a:stretch>
            <a:fillRect/>
          </a:stretch>
        </p:blipFill>
        <p:spPr>
          <a:xfrm>
            <a:off x="455275" y="921035"/>
            <a:ext cx="7401250" cy="3742925"/>
          </a:xfrm>
          <a:prstGeom prst="rect">
            <a:avLst/>
          </a:prstGeom>
          <a:noFill/>
          <a:ln>
            <a:noFill/>
          </a:ln>
        </p:spPr>
      </p:pic>
      <p:sp>
        <p:nvSpPr>
          <p:cNvPr id="96" name="Google Shape;96;p17"/>
          <p:cNvSpPr txBox="1"/>
          <p:nvPr>
            <p:ph type="title"/>
          </p:nvPr>
        </p:nvSpPr>
        <p:spPr>
          <a:xfrm>
            <a:off x="387900" y="305625"/>
            <a:ext cx="8368200" cy="686100"/>
          </a:xfrm>
          <a:prstGeom prst="rect">
            <a:avLst/>
          </a:prstGeom>
          <a:solidFill>
            <a:srgbClr val="B6D7A8"/>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Ongoing Improvements of 2022/2023</a:t>
            </a:r>
            <a:endParaRPr>
              <a:solidFill>
                <a:srgbClr val="000000"/>
              </a:solidFill>
            </a:endParaRPr>
          </a:p>
        </p:txBody>
      </p:sp>
      <p:sp>
        <p:nvSpPr>
          <p:cNvPr id="97" name="Google Shape;97;p17"/>
          <p:cNvSpPr txBox="1"/>
          <p:nvPr>
            <p:ph idx="4294967295" type="body"/>
          </p:nvPr>
        </p:nvSpPr>
        <p:spPr>
          <a:xfrm>
            <a:off x="387900" y="1108825"/>
            <a:ext cx="8368200" cy="3545100"/>
          </a:xfrm>
          <a:prstGeom prst="rect">
            <a:avLst/>
          </a:prstGeom>
          <a:noFill/>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Char char="★"/>
            </a:pPr>
            <a:r>
              <a:rPr lang="en" sz="1900">
                <a:solidFill>
                  <a:srgbClr val="000000"/>
                </a:solidFill>
              </a:rPr>
              <a:t>Implementing new math program K-8 to assist in improvement of our math standard scores on SBAC.</a:t>
            </a:r>
            <a:endParaRPr sz="1900">
              <a:solidFill>
                <a:srgbClr val="000000"/>
              </a:solidFill>
            </a:endParaRPr>
          </a:p>
          <a:p>
            <a:pPr indent="-349250" lvl="0" marL="457200" rtl="0" algn="l">
              <a:spcBef>
                <a:spcPts val="0"/>
              </a:spcBef>
              <a:spcAft>
                <a:spcPts val="0"/>
              </a:spcAft>
              <a:buClr>
                <a:srgbClr val="000000"/>
              </a:buClr>
              <a:buSzPts val="1900"/>
              <a:buChar char="★"/>
            </a:pPr>
            <a:r>
              <a:rPr lang="en" sz="1900">
                <a:solidFill>
                  <a:srgbClr val="000000"/>
                </a:solidFill>
              </a:rPr>
              <a:t>Piloting new reading programs in grades K-3, 4, 5, and 6.</a:t>
            </a:r>
            <a:endParaRPr sz="1900">
              <a:solidFill>
                <a:srgbClr val="000000"/>
              </a:solidFill>
            </a:endParaRPr>
          </a:p>
          <a:p>
            <a:pPr indent="-349250" lvl="0" marL="457200" rtl="0" algn="l">
              <a:spcBef>
                <a:spcPts val="0"/>
              </a:spcBef>
              <a:spcAft>
                <a:spcPts val="0"/>
              </a:spcAft>
              <a:buClr>
                <a:srgbClr val="000000"/>
              </a:buClr>
              <a:buSzPts val="1900"/>
              <a:buChar char="★"/>
            </a:pPr>
            <a:r>
              <a:rPr lang="en" sz="1900">
                <a:solidFill>
                  <a:srgbClr val="000000"/>
                </a:solidFill>
              </a:rPr>
              <a:t>Implementing new IEP program.</a:t>
            </a:r>
            <a:endParaRPr sz="1900">
              <a:solidFill>
                <a:srgbClr val="000000"/>
              </a:solidFill>
            </a:endParaRPr>
          </a:p>
          <a:p>
            <a:pPr indent="-349250" lvl="0" marL="457200" rtl="0" algn="l">
              <a:spcBef>
                <a:spcPts val="0"/>
              </a:spcBef>
              <a:spcAft>
                <a:spcPts val="0"/>
              </a:spcAft>
              <a:buClr>
                <a:srgbClr val="000000"/>
              </a:buClr>
              <a:buSzPts val="1900"/>
              <a:buChar char="★"/>
            </a:pPr>
            <a:r>
              <a:rPr lang="en" sz="1900">
                <a:solidFill>
                  <a:srgbClr val="000000"/>
                </a:solidFill>
              </a:rPr>
              <a:t>Continuing to implement our enhanced Social Emotional Learning curriculum.</a:t>
            </a:r>
            <a:endParaRPr sz="1900">
              <a:solidFill>
                <a:srgbClr val="000000"/>
              </a:solidFill>
            </a:endParaRPr>
          </a:p>
          <a:p>
            <a:pPr indent="-349250" lvl="0" marL="457200" rtl="0" algn="l">
              <a:spcBef>
                <a:spcPts val="0"/>
              </a:spcBef>
              <a:spcAft>
                <a:spcPts val="0"/>
              </a:spcAft>
              <a:buClr>
                <a:srgbClr val="000000"/>
              </a:buClr>
              <a:buSzPts val="1900"/>
              <a:buChar char="★"/>
            </a:pPr>
            <a:r>
              <a:rPr lang="en" sz="1900">
                <a:solidFill>
                  <a:srgbClr val="000000"/>
                </a:solidFill>
              </a:rPr>
              <a:t>Implementing a new language program for German to align with our German partnership.</a:t>
            </a:r>
            <a:endParaRPr sz="1900">
              <a:solidFill>
                <a:srgbClr val="000000"/>
              </a:solidFill>
            </a:endParaRPr>
          </a:p>
          <a:p>
            <a:pPr indent="-349250" lvl="0" marL="457200" rtl="0" algn="l">
              <a:spcBef>
                <a:spcPts val="0"/>
              </a:spcBef>
              <a:spcAft>
                <a:spcPts val="0"/>
              </a:spcAft>
              <a:buClr>
                <a:srgbClr val="000000"/>
              </a:buClr>
              <a:buSzPts val="1900"/>
              <a:buChar char="★"/>
            </a:pPr>
            <a:r>
              <a:rPr lang="en" sz="1900">
                <a:solidFill>
                  <a:srgbClr val="000000"/>
                </a:solidFill>
              </a:rPr>
              <a:t>Continuing to work with international organizations for exposure to </a:t>
            </a:r>
            <a:r>
              <a:rPr lang="en" sz="1900">
                <a:solidFill>
                  <a:srgbClr val="000000"/>
                </a:solidFill>
              </a:rPr>
              <a:t>world</a:t>
            </a:r>
            <a:r>
              <a:rPr lang="en" sz="1900">
                <a:solidFill>
                  <a:srgbClr val="000000"/>
                </a:solidFill>
              </a:rPr>
              <a:t> languages.  </a:t>
            </a:r>
            <a:endParaRPr sz="1900">
              <a:solidFill>
                <a:srgbClr val="000000"/>
              </a:solidFill>
            </a:endParaRPr>
          </a:p>
          <a:p>
            <a:pPr indent="0" lvl="0" marL="457200" rtl="0" algn="l">
              <a:spcBef>
                <a:spcPts val="1200"/>
              </a:spcBef>
              <a:spcAft>
                <a:spcPts val="1200"/>
              </a:spcAft>
              <a:buNone/>
            </a:pPr>
            <a:r>
              <a:rPr lang="en" sz="1900">
                <a:solidFill>
                  <a:srgbClr val="000000"/>
                </a:solidFill>
              </a:rPr>
              <a:t>  </a:t>
            </a:r>
            <a:endParaRPr sz="1900">
              <a:solidFill>
                <a:srgbClr val="000000"/>
              </a:solidFill>
            </a:endParaRPr>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8"/>
          <p:cNvPicPr preferRelativeResize="0"/>
          <p:nvPr/>
        </p:nvPicPr>
        <p:blipFill>
          <a:blip r:embed="rId3">
            <a:alphaModFix amt="15000"/>
          </a:blip>
          <a:stretch>
            <a:fillRect/>
          </a:stretch>
        </p:blipFill>
        <p:spPr>
          <a:xfrm>
            <a:off x="694775" y="1095785"/>
            <a:ext cx="7401250" cy="3742925"/>
          </a:xfrm>
          <a:prstGeom prst="rect">
            <a:avLst/>
          </a:prstGeom>
          <a:noFill/>
          <a:ln>
            <a:noFill/>
          </a:ln>
        </p:spPr>
      </p:pic>
      <p:sp>
        <p:nvSpPr>
          <p:cNvPr id="104" name="Google Shape;104;p18"/>
          <p:cNvSpPr txBox="1"/>
          <p:nvPr>
            <p:ph type="title"/>
          </p:nvPr>
        </p:nvSpPr>
        <p:spPr>
          <a:xfrm>
            <a:off x="387900" y="458025"/>
            <a:ext cx="8368200" cy="686100"/>
          </a:xfrm>
          <a:prstGeom prst="rect">
            <a:avLst/>
          </a:prstGeom>
          <a:solidFill>
            <a:srgbClr val="B6D7A8"/>
          </a:solidFill>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Ongoing Improvements of 2022/2023 continued</a:t>
            </a:r>
            <a:endParaRPr>
              <a:solidFill>
                <a:srgbClr val="000000"/>
              </a:solidFill>
            </a:endParaRPr>
          </a:p>
        </p:txBody>
      </p:sp>
      <p:sp>
        <p:nvSpPr>
          <p:cNvPr id="105" name="Google Shape;105;p18"/>
          <p:cNvSpPr txBox="1"/>
          <p:nvPr>
            <p:ph idx="4294967295" type="body"/>
          </p:nvPr>
        </p:nvSpPr>
        <p:spPr>
          <a:xfrm>
            <a:off x="387900" y="1395725"/>
            <a:ext cx="8368200" cy="3249300"/>
          </a:xfrm>
          <a:prstGeom prst="rect">
            <a:avLst/>
          </a:prstGeom>
          <a:noFill/>
        </p:spPr>
        <p:txBody>
          <a:bodyPr anchorCtr="0" anchor="t" bIns="91425" lIns="91425" spcFirstLastPara="1" rIns="91425" wrap="square" tIns="91425">
            <a:normAutofit lnSpcReduction="10000"/>
          </a:bodyPr>
          <a:lstStyle/>
          <a:p>
            <a:pPr indent="-355600" lvl="0" marL="457200" rtl="0" algn="l">
              <a:spcBef>
                <a:spcPts val="0"/>
              </a:spcBef>
              <a:spcAft>
                <a:spcPts val="0"/>
              </a:spcAft>
              <a:buClr>
                <a:srgbClr val="000000"/>
              </a:buClr>
              <a:buSzPts val="2000"/>
              <a:buChar char="★"/>
            </a:pPr>
            <a:r>
              <a:rPr lang="en" sz="2000">
                <a:solidFill>
                  <a:srgbClr val="000000"/>
                </a:solidFill>
              </a:rPr>
              <a:t>Consolidating Administration tasks and positions to improve efficiency and effectiveness.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Exploring cost savings in our technology while focusing on 21st century innovations.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Improving our grade level PLCs(Professional Learning Communities) to focus on data driven instruction.</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Improving our Special Education programming to align with data driven goals and objectives. </a:t>
            </a:r>
            <a:endParaRPr sz="2000">
              <a:solidFill>
                <a:srgbClr val="000000"/>
              </a:solidFill>
            </a:endParaRPr>
          </a:p>
          <a:p>
            <a:pPr indent="0" lvl="0" marL="0" rtl="0" algn="l">
              <a:spcBef>
                <a:spcPts val="1200"/>
              </a:spcBef>
              <a:spcAft>
                <a:spcPts val="1200"/>
              </a:spcAft>
              <a:buNone/>
            </a:pPr>
            <a:r>
              <a:rPr lang="en" sz="2000">
                <a:solidFill>
                  <a:srgbClr val="000000"/>
                </a:solidFill>
              </a:rPr>
              <a:t> </a:t>
            </a:r>
            <a:endParaRPr sz="2000">
              <a:solidFill>
                <a:srgbClr val="000000"/>
              </a:solidFill>
            </a:endParaRPr>
          </a:p>
        </p:txBody>
      </p:sp>
      <p:sp>
        <p:nvSpPr>
          <p:cNvPr id="106" name="Google Shape;10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9"/>
          <p:cNvPicPr preferRelativeResize="0"/>
          <p:nvPr/>
        </p:nvPicPr>
        <p:blipFill>
          <a:blip r:embed="rId3">
            <a:alphaModFix amt="15000"/>
          </a:blip>
          <a:stretch>
            <a:fillRect/>
          </a:stretch>
        </p:blipFill>
        <p:spPr>
          <a:xfrm>
            <a:off x="694775" y="943385"/>
            <a:ext cx="7401250" cy="3742925"/>
          </a:xfrm>
          <a:prstGeom prst="rect">
            <a:avLst/>
          </a:prstGeom>
          <a:noFill/>
          <a:ln>
            <a:noFill/>
          </a:ln>
        </p:spPr>
      </p:pic>
      <p:sp>
        <p:nvSpPr>
          <p:cNvPr id="112" name="Google Shape;112;p19"/>
          <p:cNvSpPr txBox="1"/>
          <p:nvPr>
            <p:ph type="title"/>
          </p:nvPr>
        </p:nvSpPr>
        <p:spPr>
          <a:xfrm>
            <a:off x="387900" y="305625"/>
            <a:ext cx="8368200" cy="686100"/>
          </a:xfrm>
          <a:prstGeom prst="rect">
            <a:avLst/>
          </a:prstGeom>
          <a:solidFill>
            <a:srgbClr val="B6D7A8"/>
          </a:solidFill>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Looking to 2023/2024</a:t>
            </a:r>
            <a:endParaRPr>
              <a:solidFill>
                <a:srgbClr val="000000"/>
              </a:solidFill>
            </a:endParaRPr>
          </a:p>
        </p:txBody>
      </p:sp>
      <p:sp>
        <p:nvSpPr>
          <p:cNvPr id="113" name="Google Shape;113;p19"/>
          <p:cNvSpPr txBox="1"/>
          <p:nvPr>
            <p:ph idx="4294967295" type="body"/>
          </p:nvPr>
        </p:nvSpPr>
        <p:spPr>
          <a:xfrm>
            <a:off x="387900" y="1337424"/>
            <a:ext cx="8368200" cy="2970600"/>
          </a:xfrm>
          <a:prstGeom prst="rect">
            <a:avLst/>
          </a:prstGeom>
        </p:spPr>
        <p:txBody>
          <a:bodyPr anchorCtr="0" anchor="t" bIns="91425" lIns="91425" spcFirstLastPara="1" rIns="91425" wrap="square" tIns="91425">
            <a:spAutoFit/>
          </a:bodyPr>
          <a:lstStyle/>
          <a:p>
            <a:pPr indent="-355600" lvl="0" marL="457200" rtl="0" algn="l">
              <a:spcBef>
                <a:spcPts val="0"/>
              </a:spcBef>
              <a:spcAft>
                <a:spcPts val="0"/>
              </a:spcAft>
              <a:buClr>
                <a:srgbClr val="000000"/>
              </a:buClr>
              <a:buSzPts val="2000"/>
              <a:buChar char="★"/>
            </a:pPr>
            <a:r>
              <a:rPr lang="en" sz="2000">
                <a:solidFill>
                  <a:srgbClr val="000000"/>
                </a:solidFill>
              </a:rPr>
              <a:t>Implement a new reading program in grades K-6.</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1:1 iPad introduction in grade 5 to phase out Apple laptops for cost savings.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Improve our district assessments to allow for students to demonstrate mastery of state standards.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Improve our Science programs in grades K-8.</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Update our facilities to improve fossil fuel consumption.</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Update our technologies throughout the building.</a:t>
            </a:r>
            <a:endParaRPr sz="2000">
              <a:solidFill>
                <a:srgbClr val="000000"/>
              </a:solidFill>
            </a:endParaRPr>
          </a:p>
        </p:txBody>
      </p:sp>
      <p:sp>
        <p:nvSpPr>
          <p:cNvPr id="114" name="Google Shape;11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Proposed Budget for 2023/2024</a:t>
            </a:r>
            <a:endParaRPr>
              <a:solidFill>
                <a:srgbClr val="000000"/>
              </a:solidFill>
            </a:endParaRPr>
          </a:p>
        </p:txBody>
      </p:sp>
      <p:sp>
        <p:nvSpPr>
          <p:cNvPr id="120" name="Google Shape;120;p20"/>
          <p:cNvSpPr txBox="1"/>
          <p:nvPr>
            <p:ph idx="4294967295" type="body"/>
          </p:nvPr>
        </p:nvSpPr>
        <p:spPr>
          <a:xfrm>
            <a:off x="4906075" y="1185025"/>
            <a:ext cx="4154700" cy="367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rPr>
              <a:t>Major Expenditures</a:t>
            </a:r>
            <a:r>
              <a:rPr lang="en">
                <a:solidFill>
                  <a:srgbClr val="000000"/>
                </a:solidFill>
              </a:rPr>
              <a:t>:</a:t>
            </a:r>
            <a:endParaRPr>
              <a:solidFill>
                <a:srgbClr val="000000"/>
              </a:solidFill>
            </a:endParaRPr>
          </a:p>
          <a:p>
            <a:pPr indent="0" lvl="0" marL="0" rtl="0" algn="l">
              <a:spcBef>
                <a:spcPts val="1200"/>
              </a:spcBef>
              <a:spcAft>
                <a:spcPts val="0"/>
              </a:spcAft>
              <a:buNone/>
            </a:pPr>
            <a:r>
              <a:rPr lang="en">
                <a:solidFill>
                  <a:srgbClr val="000000"/>
                </a:solidFill>
              </a:rPr>
              <a:t>Salary increase:  $53,474</a:t>
            </a:r>
            <a:endParaRPr>
              <a:solidFill>
                <a:srgbClr val="000000"/>
              </a:solidFill>
            </a:endParaRPr>
          </a:p>
          <a:p>
            <a:pPr indent="0" lvl="0" marL="0" rtl="0" algn="l">
              <a:spcBef>
                <a:spcPts val="1200"/>
              </a:spcBef>
              <a:spcAft>
                <a:spcPts val="0"/>
              </a:spcAft>
              <a:buNone/>
            </a:pPr>
            <a:r>
              <a:rPr lang="en">
                <a:solidFill>
                  <a:srgbClr val="000000"/>
                </a:solidFill>
              </a:rPr>
              <a:t>Benefit increase:  $224,066</a:t>
            </a:r>
            <a:endParaRPr>
              <a:solidFill>
                <a:srgbClr val="000000"/>
              </a:solidFill>
            </a:endParaRPr>
          </a:p>
          <a:p>
            <a:pPr indent="0" lvl="0" marL="0" rtl="0" algn="l">
              <a:spcBef>
                <a:spcPts val="1200"/>
              </a:spcBef>
              <a:spcAft>
                <a:spcPts val="0"/>
              </a:spcAft>
              <a:buNone/>
            </a:pPr>
            <a:r>
              <a:rPr lang="en">
                <a:solidFill>
                  <a:srgbClr val="000000"/>
                </a:solidFill>
              </a:rPr>
              <a:t>Maintenance increase:  $38,057</a:t>
            </a:r>
            <a:endParaRPr>
              <a:solidFill>
                <a:srgbClr val="000000"/>
              </a:solidFill>
            </a:endParaRPr>
          </a:p>
          <a:p>
            <a:pPr indent="0" lvl="0" marL="0" rtl="0" algn="l">
              <a:spcBef>
                <a:spcPts val="1200"/>
              </a:spcBef>
              <a:spcAft>
                <a:spcPts val="0"/>
              </a:spcAft>
              <a:buNone/>
            </a:pPr>
            <a:r>
              <a:rPr lang="en">
                <a:solidFill>
                  <a:srgbClr val="000000"/>
                </a:solidFill>
              </a:rPr>
              <a:t>Supplies increase: $108,029</a:t>
            </a:r>
            <a:endParaRPr>
              <a:solidFill>
                <a:srgbClr val="000000"/>
              </a:solidFill>
            </a:endParaRPr>
          </a:p>
          <a:p>
            <a:pPr indent="0" lvl="0" marL="0" rtl="0" algn="l">
              <a:spcBef>
                <a:spcPts val="1200"/>
              </a:spcBef>
              <a:spcAft>
                <a:spcPts val="0"/>
              </a:spcAft>
              <a:buNone/>
            </a:pPr>
            <a:r>
              <a:rPr lang="en">
                <a:solidFill>
                  <a:srgbClr val="000000"/>
                </a:solidFill>
              </a:rPr>
              <a:t>Misc. Expenses: $67,553</a:t>
            </a:r>
            <a:endParaRPr>
              <a:solidFill>
                <a:srgbClr val="000000"/>
              </a:solidFill>
            </a:endParaRPr>
          </a:p>
          <a:p>
            <a:pPr indent="0" lvl="0" marL="0" rtl="0" algn="l">
              <a:spcBef>
                <a:spcPts val="1200"/>
              </a:spcBef>
              <a:spcAft>
                <a:spcPts val="1200"/>
              </a:spcAft>
              <a:buNone/>
            </a:pPr>
            <a:r>
              <a:rPr b="1" lang="en">
                <a:solidFill>
                  <a:srgbClr val="000000"/>
                </a:solidFill>
              </a:rPr>
              <a:t>Insurance continues to be our largest </a:t>
            </a:r>
            <a:r>
              <a:rPr b="1" lang="en">
                <a:solidFill>
                  <a:srgbClr val="000000"/>
                </a:solidFill>
              </a:rPr>
              <a:t>increase</a:t>
            </a:r>
            <a:r>
              <a:rPr b="1" lang="en">
                <a:solidFill>
                  <a:srgbClr val="000000"/>
                </a:solidFill>
              </a:rPr>
              <a:t>.</a:t>
            </a:r>
            <a:endParaRPr b="1">
              <a:solidFill>
                <a:srgbClr val="000000"/>
              </a:solidFill>
            </a:endParaRPr>
          </a:p>
        </p:txBody>
      </p:sp>
      <p:pic>
        <p:nvPicPr>
          <p:cNvPr id="121" name="Google Shape;121;p20" title="Chart"/>
          <p:cNvPicPr preferRelativeResize="0"/>
          <p:nvPr/>
        </p:nvPicPr>
        <p:blipFill>
          <a:blip r:embed="rId3">
            <a:alphaModFix/>
          </a:blip>
          <a:stretch>
            <a:fillRect/>
          </a:stretch>
        </p:blipFill>
        <p:spPr>
          <a:xfrm>
            <a:off x="0" y="1144125"/>
            <a:ext cx="4906074" cy="3033574"/>
          </a:xfrm>
          <a:prstGeom prst="rect">
            <a:avLst/>
          </a:prstGeom>
          <a:noFill/>
          <a:ln>
            <a:noFill/>
          </a:ln>
        </p:spPr>
      </p:pic>
      <p:sp>
        <p:nvSpPr>
          <p:cNvPr id="122" name="Google Shape;122;p20"/>
          <p:cNvSpPr txBox="1"/>
          <p:nvPr/>
        </p:nvSpPr>
        <p:spPr>
          <a:xfrm>
            <a:off x="464475" y="3921150"/>
            <a:ext cx="2970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2023-24 Proposed	$8,685,288</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2022-23 Budget		$8,337,427</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Increase			$ 347,861</a:t>
            </a:r>
            <a:endParaRPr b="1">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 increase			4.17%</a:t>
            </a:r>
            <a:endParaRPr b="1">
              <a:latin typeface="Roboto"/>
              <a:ea typeface="Roboto"/>
              <a:cs typeface="Roboto"/>
              <a:sym typeface="Roboto"/>
            </a:endParaRPr>
          </a:p>
        </p:txBody>
      </p:sp>
      <p:sp>
        <p:nvSpPr>
          <p:cNvPr id="123" name="Google Shape;12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1"/>
          <p:cNvPicPr preferRelativeResize="0"/>
          <p:nvPr/>
        </p:nvPicPr>
        <p:blipFill>
          <a:blip r:embed="rId3">
            <a:alphaModFix amt="15000"/>
          </a:blip>
          <a:stretch>
            <a:fillRect/>
          </a:stretch>
        </p:blipFill>
        <p:spPr>
          <a:xfrm>
            <a:off x="694775" y="867185"/>
            <a:ext cx="7401250" cy="3742925"/>
          </a:xfrm>
          <a:prstGeom prst="rect">
            <a:avLst/>
          </a:prstGeom>
          <a:noFill/>
          <a:ln>
            <a:noFill/>
          </a:ln>
        </p:spPr>
      </p:pic>
      <p:sp>
        <p:nvSpPr>
          <p:cNvPr id="129" name="Google Shape;129;p21"/>
          <p:cNvSpPr txBox="1"/>
          <p:nvPr>
            <p:ph type="title"/>
          </p:nvPr>
        </p:nvSpPr>
        <p:spPr>
          <a:xfrm>
            <a:off x="387900" y="1532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Budget Major Reductions</a:t>
            </a:r>
            <a:endParaRPr>
              <a:solidFill>
                <a:srgbClr val="000000"/>
              </a:solidFill>
            </a:endParaRPr>
          </a:p>
        </p:txBody>
      </p:sp>
      <p:sp>
        <p:nvSpPr>
          <p:cNvPr id="130" name="Google Shape;130;p21"/>
          <p:cNvSpPr txBox="1"/>
          <p:nvPr>
            <p:ph idx="4294967295" type="body"/>
          </p:nvPr>
        </p:nvSpPr>
        <p:spPr>
          <a:xfrm>
            <a:off x="311700" y="874300"/>
            <a:ext cx="8712000" cy="2718900"/>
          </a:xfrm>
          <a:prstGeom prst="rect">
            <a:avLst/>
          </a:prstGeom>
          <a:noFill/>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solidFill>
                  <a:srgbClr val="000000"/>
                </a:solidFill>
              </a:rPr>
              <a:t>Budget for only one Outplacement:  Budgeted according to current status. Savings of: $135,455</a:t>
            </a:r>
            <a:endParaRPr>
              <a:solidFill>
                <a:srgbClr val="000000"/>
              </a:solidFill>
            </a:endParaRPr>
          </a:p>
          <a:p>
            <a:pPr indent="0" lvl="0" marL="0" rtl="0" algn="l">
              <a:spcBef>
                <a:spcPts val="1200"/>
              </a:spcBef>
              <a:spcAft>
                <a:spcPts val="0"/>
              </a:spcAft>
              <a:buNone/>
            </a:pPr>
            <a:r>
              <a:rPr lang="en">
                <a:solidFill>
                  <a:srgbClr val="000000"/>
                </a:solidFill>
              </a:rPr>
              <a:t>Reduction in PT services from two days a week to one day a week.  Savings of: $21,500</a:t>
            </a:r>
            <a:endParaRPr>
              <a:solidFill>
                <a:srgbClr val="000000"/>
              </a:solidFill>
            </a:endParaRPr>
          </a:p>
          <a:p>
            <a:pPr indent="0" lvl="0" marL="0" rtl="0" algn="l">
              <a:spcBef>
                <a:spcPts val="1200"/>
              </a:spcBef>
              <a:spcAft>
                <a:spcPts val="0"/>
              </a:spcAft>
              <a:buNone/>
            </a:pPr>
            <a:r>
              <a:rPr lang="en">
                <a:solidFill>
                  <a:srgbClr val="000000"/>
                </a:solidFill>
              </a:rPr>
              <a:t>Moving from analog phone service to a cloud service for phones.  Savings of:  $12,250</a:t>
            </a:r>
            <a:endParaRPr>
              <a:solidFill>
                <a:srgbClr val="000000"/>
              </a:solidFill>
            </a:endParaRPr>
          </a:p>
          <a:p>
            <a:pPr indent="0" lvl="0" marL="0" rtl="0" algn="l">
              <a:spcBef>
                <a:spcPts val="1200"/>
              </a:spcBef>
              <a:spcAft>
                <a:spcPts val="0"/>
              </a:spcAft>
              <a:buNone/>
            </a:pPr>
            <a:r>
              <a:rPr lang="en">
                <a:solidFill>
                  <a:srgbClr val="000000"/>
                </a:solidFill>
              </a:rPr>
              <a:t>Special Education costs have been contained through careful planning and programming to meet the individual needs of Ashfords students.</a:t>
            </a:r>
            <a:endParaRPr>
              <a:solidFill>
                <a:srgbClr val="000000"/>
              </a:solidFill>
            </a:endParaRPr>
          </a:p>
          <a:p>
            <a:pPr indent="0" lvl="0" marL="0" rtl="0" algn="l">
              <a:spcBef>
                <a:spcPts val="1200"/>
              </a:spcBef>
              <a:spcAft>
                <a:spcPts val="0"/>
              </a:spcAft>
              <a:buNone/>
            </a:pPr>
            <a:r>
              <a:rPr lang="en">
                <a:solidFill>
                  <a:srgbClr val="000000"/>
                </a:solidFill>
              </a:rPr>
              <a:t>Percent of budget to Special </a:t>
            </a:r>
            <a:r>
              <a:rPr lang="en">
                <a:solidFill>
                  <a:srgbClr val="000000"/>
                </a:solidFill>
              </a:rPr>
              <a:t>education</a:t>
            </a:r>
            <a:r>
              <a:rPr lang="en">
                <a:solidFill>
                  <a:srgbClr val="000000"/>
                </a:solidFill>
              </a:rPr>
              <a:t> costs: </a:t>
            </a:r>
            <a:endParaRPr>
              <a:solidFill>
                <a:srgbClr val="000000"/>
              </a:solidFill>
            </a:endParaRPr>
          </a:p>
          <a:p>
            <a:pPr indent="0" lvl="0" marL="0" rtl="0" algn="l">
              <a:spcBef>
                <a:spcPts val="1200"/>
              </a:spcBef>
              <a:spcAft>
                <a:spcPts val="1200"/>
              </a:spcAft>
              <a:buNone/>
            </a:pPr>
            <a:r>
              <a:rPr lang="en">
                <a:solidFill>
                  <a:srgbClr val="000000"/>
                </a:solidFill>
              </a:rPr>
              <a:t>    </a:t>
            </a:r>
            <a:endParaRPr>
              <a:solidFill>
                <a:srgbClr val="000000"/>
              </a:solidFill>
            </a:endParaRPr>
          </a:p>
        </p:txBody>
      </p:sp>
      <p:graphicFrame>
        <p:nvGraphicFramePr>
          <p:cNvPr id="131" name="Google Shape;131;p21"/>
          <p:cNvGraphicFramePr/>
          <p:nvPr/>
        </p:nvGraphicFramePr>
        <p:xfrm>
          <a:off x="387900" y="3038975"/>
          <a:ext cx="3000000" cy="3000000"/>
        </p:xfrm>
        <a:graphic>
          <a:graphicData uri="http://schemas.openxmlformats.org/drawingml/2006/table">
            <a:tbl>
              <a:tblPr>
                <a:noFill/>
                <a:tableStyleId>{B0AA31ED-9584-4A6A-BBFE-618FFC5C8781}</a:tableStyleId>
              </a:tblPr>
              <a:tblGrid>
                <a:gridCol w="2058525"/>
                <a:gridCol w="1094275"/>
                <a:gridCol w="1094275"/>
                <a:gridCol w="1094275"/>
                <a:gridCol w="1094275"/>
                <a:gridCol w="1094275"/>
              </a:tblGrid>
              <a:tr h="412700">
                <a:tc>
                  <a:txBody>
                    <a:bodyPr/>
                    <a:lstStyle/>
                    <a:p>
                      <a:pPr indent="0" lvl="0" marL="0" rtl="0" algn="l">
                        <a:spcBef>
                          <a:spcPts val="0"/>
                        </a:spcBef>
                        <a:spcAft>
                          <a:spcPts val="0"/>
                        </a:spcAft>
                        <a:buNone/>
                      </a:pPr>
                      <a:r>
                        <a:t/>
                      </a:r>
                      <a:endParaRPr sz="1600"/>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19-20</a:t>
                      </a:r>
                      <a:endParaRPr sz="13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20-21</a:t>
                      </a:r>
                      <a:endParaRPr sz="13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21-22</a:t>
                      </a:r>
                      <a:endParaRPr sz="13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22-23</a:t>
                      </a:r>
                      <a:endParaRPr sz="13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Calibri"/>
                          <a:ea typeface="Calibri"/>
                          <a:cs typeface="Calibri"/>
                          <a:sym typeface="Calibri"/>
                        </a:rPr>
                        <a:t>23-24</a:t>
                      </a:r>
                      <a:endParaRPr sz="1300">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r h="408750">
                <a:tc>
                  <a:txBody>
                    <a:bodyPr/>
                    <a:lstStyle/>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Special Education</a:t>
                      </a:r>
                      <a:endParaRPr>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1,837,459</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1,820,090</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1,802,602</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1,853,663</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1,859,153</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8750">
                <a:tc>
                  <a:txBody>
                    <a:bodyPr/>
                    <a:lstStyle/>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Total Budget</a:t>
                      </a:r>
                      <a:endParaRPr>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a:t>7,619,408</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a:t>7,594,017</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a:t>7,915,110</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a:t>8,337,427</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a:t>8,685,288</a:t>
                      </a:r>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8750">
                <a:tc>
                  <a:txBody>
                    <a:bodyPr/>
                    <a:lstStyle/>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Percent of Special education</a:t>
                      </a:r>
                      <a:endParaRPr>
                        <a:latin typeface="Times New Roman"/>
                        <a:ea typeface="Times New Roman"/>
                        <a:cs typeface="Times New Roman"/>
                        <a:sym typeface="Times New Roman"/>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sz="1500"/>
                        <a:t>24%</a:t>
                      </a:r>
                      <a:endParaRPr sz="15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sz="1500"/>
                        <a:t>24%</a:t>
                      </a:r>
                      <a:endParaRPr sz="15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sz="1500"/>
                        <a:t>23%</a:t>
                      </a:r>
                      <a:endParaRPr sz="15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sz="1500"/>
                        <a:t>22%</a:t>
                      </a:r>
                      <a:endParaRPr sz="15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 sz="1500"/>
                        <a:t>21%</a:t>
                      </a:r>
                      <a:endParaRPr sz="15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2" name="Google Shape;13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